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0"/>
  </p:notesMasterIdLst>
  <p:handoutMasterIdLst>
    <p:handoutMasterId r:id="rId41"/>
  </p:handoutMasterIdLst>
  <p:sldIdLst>
    <p:sldId id="296" r:id="rId5"/>
    <p:sldId id="359" r:id="rId6"/>
    <p:sldId id="258" r:id="rId7"/>
    <p:sldId id="360" r:id="rId8"/>
    <p:sldId id="361" r:id="rId9"/>
    <p:sldId id="357" r:id="rId10"/>
    <p:sldId id="325" r:id="rId11"/>
    <p:sldId id="328" r:id="rId12"/>
    <p:sldId id="362" r:id="rId13"/>
    <p:sldId id="327" r:id="rId14"/>
    <p:sldId id="309" r:id="rId15"/>
    <p:sldId id="346" r:id="rId16"/>
    <p:sldId id="347" r:id="rId17"/>
    <p:sldId id="301" r:id="rId18"/>
    <p:sldId id="333" r:id="rId19"/>
    <p:sldId id="342" r:id="rId20"/>
    <p:sldId id="341" r:id="rId21"/>
    <p:sldId id="338" r:id="rId22"/>
    <p:sldId id="260" r:id="rId23"/>
    <p:sldId id="344" r:id="rId24"/>
    <p:sldId id="274" r:id="rId25"/>
    <p:sldId id="349" r:id="rId26"/>
    <p:sldId id="318" r:id="rId27"/>
    <p:sldId id="351" r:id="rId28"/>
    <p:sldId id="363" r:id="rId29"/>
    <p:sldId id="275" r:id="rId30"/>
    <p:sldId id="276" r:id="rId31"/>
    <p:sldId id="281" r:id="rId32"/>
    <p:sldId id="305" r:id="rId33"/>
    <p:sldId id="311" r:id="rId34"/>
    <p:sldId id="299" r:id="rId35"/>
    <p:sldId id="354" r:id="rId36"/>
    <p:sldId id="259" r:id="rId37"/>
    <p:sldId id="295" r:id="rId38"/>
    <p:sldId id="257" r:id="rId39"/>
  </p:sldIdLst>
  <p:sldSz cx="9144000" cy="6858000" type="screen4x3"/>
  <p:notesSz cx="6811963" cy="9942513"/>
  <p:defaultTextStyle>
    <a:defPPr>
      <a:defRPr lang="da-DK"/>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autoAdjust="0"/>
    <p:restoredTop sz="95405" autoAdjust="0"/>
  </p:normalViewPr>
  <p:slideViewPr>
    <p:cSldViewPr>
      <p:cViewPr varScale="1">
        <p:scale>
          <a:sx n="114" d="100"/>
          <a:sy n="114" d="100"/>
        </p:scale>
        <p:origin x="1794"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186"/>
    </p:cViewPr>
  </p:sorterViewPr>
  <p:notesViewPr>
    <p:cSldViewPr>
      <p:cViewPr>
        <p:scale>
          <a:sx n="90" d="100"/>
          <a:sy n="90" d="100"/>
        </p:scale>
        <p:origin x="2626" y="-6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C43B3-4039-4C22-8CA2-4D1AC3D5044B}" type="doc">
      <dgm:prSet loTypeId="urn:microsoft.com/office/officeart/2005/8/layout/chart3" loCatId="relationship" qsTypeId="urn:microsoft.com/office/officeart/2005/8/quickstyle/simple2" qsCatId="simple" csTypeId="urn:microsoft.com/office/officeart/2005/8/colors/accent1_4" csCatId="accent1" phldr="1"/>
      <dgm:spPr/>
    </dgm:pt>
    <dgm:pt modelId="{2BC29B47-7854-44AA-B326-3C4636BDE740}">
      <dgm:prSet phldrT="[Tekst]" custT="1"/>
      <dgm:spPr/>
      <dgm:t>
        <a:bodyPr/>
        <a:lstStyle/>
        <a:p>
          <a:r>
            <a:rPr lang="da-DK" sz="1600" b="1" dirty="0">
              <a:solidFill>
                <a:schemeClr val="tx1"/>
              </a:solidFill>
              <a:latin typeface="Arial Black" panose="020B0A04020102020204" pitchFamily="34" charset="0"/>
            </a:rPr>
            <a:t>Offentlige aktører og </a:t>
          </a:r>
          <a:r>
            <a:rPr lang="da-DK" sz="1600" b="1" dirty="0" err="1">
              <a:solidFill>
                <a:schemeClr val="tx1"/>
              </a:solidFill>
              <a:latin typeface="Arial Black" panose="020B0A04020102020204" pitchFamily="34" charset="0"/>
            </a:rPr>
            <a:t>inkubatorer</a:t>
          </a:r>
          <a:endParaRPr lang="da-DK" sz="1600" b="1" dirty="0">
            <a:solidFill>
              <a:schemeClr val="tx1"/>
            </a:solidFill>
            <a:latin typeface="Arial Black" panose="020B0A04020102020204" pitchFamily="34" charset="0"/>
          </a:endParaRPr>
        </a:p>
      </dgm:t>
    </dgm:pt>
    <dgm:pt modelId="{350F25A3-0391-4CCC-9ECF-DBFABED68BE0}" type="parTrans" cxnId="{00D96B27-6C07-4B24-80E1-A4F568946C69}">
      <dgm:prSet/>
      <dgm:spPr/>
      <dgm:t>
        <a:bodyPr/>
        <a:lstStyle/>
        <a:p>
          <a:endParaRPr lang="da-DK"/>
        </a:p>
      </dgm:t>
    </dgm:pt>
    <dgm:pt modelId="{BE2FBF54-E997-4430-8002-79CF06E4B905}" type="sibTrans" cxnId="{00D96B27-6C07-4B24-80E1-A4F568946C69}">
      <dgm:prSet/>
      <dgm:spPr/>
      <dgm:t>
        <a:bodyPr/>
        <a:lstStyle/>
        <a:p>
          <a:endParaRPr lang="da-DK"/>
        </a:p>
      </dgm:t>
    </dgm:pt>
    <dgm:pt modelId="{AAB71905-5638-4A1B-84A6-D5962B8C7CBF}">
      <dgm:prSet phldrT="[Tekst]" custT="1"/>
      <dgm:spPr>
        <a:solidFill>
          <a:schemeClr val="accent1">
            <a:lumMod val="50000"/>
          </a:schemeClr>
        </a:solidFill>
      </dgm:spPr>
      <dgm:t>
        <a:bodyPr/>
        <a:lstStyle/>
        <a:p>
          <a:r>
            <a:rPr lang="da-DK" sz="1600" b="1" dirty="0">
              <a:solidFill>
                <a:schemeClr val="tx1"/>
              </a:solidFill>
              <a:latin typeface="Arial Black" panose="020B0A04020102020204" pitchFamily="34" charset="0"/>
            </a:rPr>
            <a:t>Iværksættere og virksomheder</a:t>
          </a:r>
        </a:p>
      </dgm:t>
    </dgm:pt>
    <dgm:pt modelId="{05A07373-AF86-43C7-8585-65154DA93A7C}" type="parTrans" cxnId="{2E94C46F-1131-4D07-A34F-6CB5C51E9648}">
      <dgm:prSet/>
      <dgm:spPr/>
      <dgm:t>
        <a:bodyPr/>
        <a:lstStyle/>
        <a:p>
          <a:endParaRPr lang="da-DK"/>
        </a:p>
      </dgm:t>
    </dgm:pt>
    <dgm:pt modelId="{4F139F5F-B04B-44EA-9DA9-3CEEF69A0178}" type="sibTrans" cxnId="{2E94C46F-1131-4D07-A34F-6CB5C51E9648}">
      <dgm:prSet/>
      <dgm:spPr/>
      <dgm:t>
        <a:bodyPr/>
        <a:lstStyle/>
        <a:p>
          <a:endParaRPr lang="da-DK"/>
        </a:p>
      </dgm:t>
    </dgm:pt>
    <dgm:pt modelId="{65048F32-81AF-4BCB-833A-822D99DFFE5B}">
      <dgm:prSet phldrT="[Tekst]" custT="1"/>
      <dgm:spPr>
        <a:solidFill>
          <a:schemeClr val="accent1">
            <a:lumMod val="75000"/>
          </a:schemeClr>
        </a:solidFill>
      </dgm:spPr>
      <dgm:t>
        <a:bodyPr/>
        <a:lstStyle/>
        <a:p>
          <a:r>
            <a:rPr lang="da-DK" sz="1500" b="1" dirty="0">
              <a:solidFill>
                <a:schemeClr val="tx1"/>
              </a:solidFill>
              <a:latin typeface="Arial Black" panose="020B0A04020102020204" pitchFamily="34" charset="0"/>
            </a:rPr>
            <a:t>Private rådgivere og samarbejdspartnere</a:t>
          </a:r>
        </a:p>
      </dgm:t>
    </dgm:pt>
    <dgm:pt modelId="{616B78B8-EC30-45B3-AB99-8CB6666E4A71}" type="parTrans" cxnId="{ED3F9C21-B3F1-4D59-B49C-F37DB781FC1A}">
      <dgm:prSet/>
      <dgm:spPr/>
      <dgm:t>
        <a:bodyPr/>
        <a:lstStyle/>
        <a:p>
          <a:endParaRPr lang="da-DK"/>
        </a:p>
      </dgm:t>
    </dgm:pt>
    <dgm:pt modelId="{F19FB56E-EF03-41CE-BA59-ABEB0A60D238}" type="sibTrans" cxnId="{ED3F9C21-B3F1-4D59-B49C-F37DB781FC1A}">
      <dgm:prSet/>
      <dgm:spPr/>
      <dgm:t>
        <a:bodyPr/>
        <a:lstStyle/>
        <a:p>
          <a:endParaRPr lang="da-DK"/>
        </a:p>
      </dgm:t>
    </dgm:pt>
    <dgm:pt modelId="{F96122B7-08C4-4F86-A7B7-F3D0DFD6F1A7}" type="pres">
      <dgm:prSet presAssocID="{440C43B3-4039-4C22-8CA2-4D1AC3D5044B}" presName="compositeShape" presStyleCnt="0">
        <dgm:presLayoutVars>
          <dgm:chMax val="7"/>
          <dgm:dir/>
          <dgm:resizeHandles val="exact"/>
        </dgm:presLayoutVars>
      </dgm:prSet>
      <dgm:spPr/>
    </dgm:pt>
    <dgm:pt modelId="{0695AF3D-2479-4901-ADB2-CA128B429CF6}" type="pres">
      <dgm:prSet presAssocID="{440C43B3-4039-4C22-8CA2-4D1AC3D5044B}" presName="wedge1" presStyleLbl="node1" presStyleIdx="0" presStyleCnt="3" custScaleX="104980" custLinFactNeighborX="3860" custLinFactNeighborY="-5389"/>
      <dgm:spPr/>
    </dgm:pt>
    <dgm:pt modelId="{54CCE683-F892-41DD-80E2-01CA63FF5C81}" type="pres">
      <dgm:prSet presAssocID="{440C43B3-4039-4C22-8CA2-4D1AC3D5044B}" presName="wedge1Tx" presStyleLbl="node1" presStyleIdx="0" presStyleCnt="3">
        <dgm:presLayoutVars>
          <dgm:chMax val="0"/>
          <dgm:chPref val="0"/>
          <dgm:bulletEnabled val="1"/>
        </dgm:presLayoutVars>
      </dgm:prSet>
      <dgm:spPr/>
    </dgm:pt>
    <dgm:pt modelId="{ADA33FCC-1CA9-4E89-BA60-7AD77B215474}" type="pres">
      <dgm:prSet presAssocID="{440C43B3-4039-4C22-8CA2-4D1AC3D5044B}" presName="wedge2" presStyleLbl="node1" presStyleIdx="1" presStyleCnt="3" custScaleX="106979" custScaleY="103274" custLinFactNeighborX="1302" custLinFactNeighborY="1792"/>
      <dgm:spPr/>
    </dgm:pt>
    <dgm:pt modelId="{7B0143E8-98DA-401C-8B5D-312B6E9BAA5D}" type="pres">
      <dgm:prSet presAssocID="{440C43B3-4039-4C22-8CA2-4D1AC3D5044B}" presName="wedge2Tx" presStyleLbl="node1" presStyleIdx="1" presStyleCnt="3">
        <dgm:presLayoutVars>
          <dgm:chMax val="0"/>
          <dgm:chPref val="0"/>
          <dgm:bulletEnabled val="1"/>
        </dgm:presLayoutVars>
      </dgm:prSet>
      <dgm:spPr/>
    </dgm:pt>
    <dgm:pt modelId="{55BDF02E-CE18-4251-8304-DCCDCD3DF51A}" type="pres">
      <dgm:prSet presAssocID="{440C43B3-4039-4C22-8CA2-4D1AC3D5044B}" presName="wedge3" presStyleLbl="node1" presStyleIdx="2" presStyleCnt="3" custScaleX="97212" custScaleY="98544" custLinFactNeighborX="-8168" custLinFactNeighborY="-8229"/>
      <dgm:spPr/>
    </dgm:pt>
    <dgm:pt modelId="{2397BA51-B2E2-4D36-9EA9-6E9DB33B5399}" type="pres">
      <dgm:prSet presAssocID="{440C43B3-4039-4C22-8CA2-4D1AC3D5044B}" presName="wedge3Tx" presStyleLbl="node1" presStyleIdx="2" presStyleCnt="3">
        <dgm:presLayoutVars>
          <dgm:chMax val="0"/>
          <dgm:chPref val="0"/>
          <dgm:bulletEnabled val="1"/>
        </dgm:presLayoutVars>
      </dgm:prSet>
      <dgm:spPr/>
    </dgm:pt>
  </dgm:ptLst>
  <dgm:cxnLst>
    <dgm:cxn modelId="{92550308-AD1F-44AD-A885-89D064255FB2}" type="presOf" srcId="{AAB71905-5638-4A1B-84A6-D5962B8C7CBF}" destId="{7B0143E8-98DA-401C-8B5D-312B6E9BAA5D}" srcOrd="1" destOrd="0" presId="urn:microsoft.com/office/officeart/2005/8/layout/chart3"/>
    <dgm:cxn modelId="{ED3F9C21-B3F1-4D59-B49C-F37DB781FC1A}" srcId="{440C43B3-4039-4C22-8CA2-4D1AC3D5044B}" destId="{65048F32-81AF-4BCB-833A-822D99DFFE5B}" srcOrd="2" destOrd="0" parTransId="{616B78B8-EC30-45B3-AB99-8CB6666E4A71}" sibTransId="{F19FB56E-EF03-41CE-BA59-ABEB0A60D238}"/>
    <dgm:cxn modelId="{727EAB23-A247-4128-B501-B355C3F35CA4}" type="presOf" srcId="{2BC29B47-7854-44AA-B326-3C4636BDE740}" destId="{0695AF3D-2479-4901-ADB2-CA128B429CF6}" srcOrd="0" destOrd="0" presId="urn:microsoft.com/office/officeart/2005/8/layout/chart3"/>
    <dgm:cxn modelId="{00D96B27-6C07-4B24-80E1-A4F568946C69}" srcId="{440C43B3-4039-4C22-8CA2-4D1AC3D5044B}" destId="{2BC29B47-7854-44AA-B326-3C4636BDE740}" srcOrd="0" destOrd="0" parTransId="{350F25A3-0391-4CCC-9ECF-DBFABED68BE0}" sibTransId="{BE2FBF54-E997-4430-8002-79CF06E4B905}"/>
    <dgm:cxn modelId="{D3674144-2493-4BAC-A21E-D62FB8D215E8}" type="presOf" srcId="{65048F32-81AF-4BCB-833A-822D99DFFE5B}" destId="{55BDF02E-CE18-4251-8304-DCCDCD3DF51A}" srcOrd="0" destOrd="0" presId="urn:microsoft.com/office/officeart/2005/8/layout/chart3"/>
    <dgm:cxn modelId="{2E94C46F-1131-4D07-A34F-6CB5C51E9648}" srcId="{440C43B3-4039-4C22-8CA2-4D1AC3D5044B}" destId="{AAB71905-5638-4A1B-84A6-D5962B8C7CBF}" srcOrd="1" destOrd="0" parTransId="{05A07373-AF86-43C7-8585-65154DA93A7C}" sibTransId="{4F139F5F-B04B-44EA-9DA9-3CEEF69A0178}"/>
    <dgm:cxn modelId="{9E5D4578-E769-43B5-91C8-13D5E536B92B}" type="presOf" srcId="{440C43B3-4039-4C22-8CA2-4D1AC3D5044B}" destId="{F96122B7-08C4-4F86-A7B7-F3D0DFD6F1A7}" srcOrd="0" destOrd="0" presId="urn:microsoft.com/office/officeart/2005/8/layout/chart3"/>
    <dgm:cxn modelId="{608DB8C5-B994-4F23-9E51-F5B6B5F3DD79}" type="presOf" srcId="{AAB71905-5638-4A1B-84A6-D5962B8C7CBF}" destId="{ADA33FCC-1CA9-4E89-BA60-7AD77B215474}" srcOrd="0" destOrd="0" presId="urn:microsoft.com/office/officeart/2005/8/layout/chart3"/>
    <dgm:cxn modelId="{E85608DF-485F-4EF1-A634-B89F54352A4E}" type="presOf" srcId="{65048F32-81AF-4BCB-833A-822D99DFFE5B}" destId="{2397BA51-B2E2-4D36-9EA9-6E9DB33B5399}" srcOrd="1" destOrd="0" presId="urn:microsoft.com/office/officeart/2005/8/layout/chart3"/>
    <dgm:cxn modelId="{4DB73FE7-FDA3-4931-8FA5-D067EC65EFD8}" type="presOf" srcId="{2BC29B47-7854-44AA-B326-3C4636BDE740}" destId="{54CCE683-F892-41DD-80E2-01CA63FF5C81}" srcOrd="1" destOrd="0" presId="urn:microsoft.com/office/officeart/2005/8/layout/chart3"/>
    <dgm:cxn modelId="{94B61309-48D6-419B-AB95-9D3FFB8560AD}" type="presParOf" srcId="{F96122B7-08C4-4F86-A7B7-F3D0DFD6F1A7}" destId="{0695AF3D-2479-4901-ADB2-CA128B429CF6}" srcOrd="0" destOrd="0" presId="urn:microsoft.com/office/officeart/2005/8/layout/chart3"/>
    <dgm:cxn modelId="{F12B08EA-29D4-4099-BD26-46111E200C4B}" type="presParOf" srcId="{F96122B7-08C4-4F86-A7B7-F3D0DFD6F1A7}" destId="{54CCE683-F892-41DD-80E2-01CA63FF5C81}" srcOrd="1" destOrd="0" presId="urn:microsoft.com/office/officeart/2005/8/layout/chart3"/>
    <dgm:cxn modelId="{25863FC9-4786-4F5C-8AD8-EC954AC78CC7}" type="presParOf" srcId="{F96122B7-08C4-4F86-A7B7-F3D0DFD6F1A7}" destId="{ADA33FCC-1CA9-4E89-BA60-7AD77B215474}" srcOrd="2" destOrd="0" presId="urn:microsoft.com/office/officeart/2005/8/layout/chart3"/>
    <dgm:cxn modelId="{CB55343F-FDE3-412E-A1BE-720209A22685}" type="presParOf" srcId="{F96122B7-08C4-4F86-A7B7-F3D0DFD6F1A7}" destId="{7B0143E8-98DA-401C-8B5D-312B6E9BAA5D}" srcOrd="3" destOrd="0" presId="urn:microsoft.com/office/officeart/2005/8/layout/chart3"/>
    <dgm:cxn modelId="{79004A4A-059A-49D3-8EB0-2893BE74337F}" type="presParOf" srcId="{F96122B7-08C4-4F86-A7B7-F3D0DFD6F1A7}" destId="{55BDF02E-CE18-4251-8304-DCCDCD3DF51A}" srcOrd="4" destOrd="0" presId="urn:microsoft.com/office/officeart/2005/8/layout/chart3"/>
    <dgm:cxn modelId="{C83B623A-D0EB-4BD0-A2A2-8340F60ECDD9}" type="presParOf" srcId="{F96122B7-08C4-4F86-A7B7-F3D0DFD6F1A7}" destId="{2397BA51-B2E2-4D36-9EA9-6E9DB33B5399}"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5AF3D-2479-4901-ADB2-CA128B429CF6}">
      <dsp:nvSpPr>
        <dsp:cNvPr id="0" name=""/>
        <dsp:cNvSpPr/>
      </dsp:nvSpPr>
      <dsp:spPr>
        <a:xfrm>
          <a:off x="2017754" y="69505"/>
          <a:ext cx="3991139" cy="3801808"/>
        </a:xfrm>
        <a:prstGeom prst="pie">
          <a:avLst>
            <a:gd name="adj1" fmla="val 16200000"/>
            <a:gd name="adj2" fmla="val 1800000"/>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b="1" kern="1200" dirty="0">
              <a:solidFill>
                <a:schemeClr val="tx1"/>
              </a:solidFill>
              <a:latin typeface="Arial Black" panose="020B0A04020102020204" pitchFamily="34" charset="0"/>
            </a:rPr>
            <a:t>Offentlige aktører og </a:t>
          </a:r>
          <a:r>
            <a:rPr lang="da-DK" sz="1600" b="1" kern="1200" dirty="0" err="1">
              <a:solidFill>
                <a:schemeClr val="tx1"/>
              </a:solidFill>
              <a:latin typeface="Arial Black" panose="020B0A04020102020204" pitchFamily="34" charset="0"/>
            </a:rPr>
            <a:t>inkubatorer</a:t>
          </a:r>
          <a:endParaRPr lang="da-DK" sz="1600" b="1" kern="1200" dirty="0">
            <a:solidFill>
              <a:schemeClr val="tx1"/>
            </a:solidFill>
            <a:latin typeface="Arial Black" panose="020B0A04020102020204" pitchFamily="34" charset="0"/>
          </a:endParaRPr>
        </a:p>
      </dsp:txBody>
      <dsp:txXfrm>
        <a:off x="4187699" y="771029"/>
        <a:ext cx="1354136" cy="1267269"/>
      </dsp:txXfrm>
    </dsp:sp>
    <dsp:sp modelId="{ADA33FCC-1CA9-4E89-BA60-7AD77B215474}">
      <dsp:nvSpPr>
        <dsp:cNvPr id="0" name=""/>
        <dsp:cNvSpPr/>
      </dsp:nvSpPr>
      <dsp:spPr>
        <a:xfrm>
          <a:off x="1686531" y="393426"/>
          <a:ext cx="4067137" cy="3926280"/>
        </a:xfrm>
        <a:prstGeom prst="pie">
          <a:avLst>
            <a:gd name="adj1" fmla="val 1800000"/>
            <a:gd name="adj2" fmla="val 9000000"/>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b="1" kern="1200" dirty="0">
              <a:solidFill>
                <a:schemeClr val="tx1"/>
              </a:solidFill>
              <a:latin typeface="Arial Black" panose="020B0A04020102020204" pitchFamily="34" charset="0"/>
            </a:rPr>
            <a:t>Iværksættere og virksomheder</a:t>
          </a:r>
        </a:p>
      </dsp:txBody>
      <dsp:txXfrm>
        <a:off x="2800152" y="2870722"/>
        <a:ext cx="1839895" cy="1215277"/>
      </dsp:txXfrm>
    </dsp:sp>
    <dsp:sp modelId="{55BDF02E-CE18-4251-8304-DCCDCD3DF51A}">
      <dsp:nvSpPr>
        <dsp:cNvPr id="0" name=""/>
        <dsp:cNvSpPr/>
      </dsp:nvSpPr>
      <dsp:spPr>
        <a:xfrm>
          <a:off x="1512161" y="102360"/>
          <a:ext cx="3695814" cy="3746454"/>
        </a:xfrm>
        <a:prstGeom prst="pie">
          <a:avLst>
            <a:gd name="adj1" fmla="val 9000000"/>
            <a:gd name="adj2" fmla="val 16200000"/>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a-DK" sz="1500" b="1" kern="1200" dirty="0">
              <a:solidFill>
                <a:schemeClr val="tx1"/>
              </a:solidFill>
              <a:latin typeface="Arial Black" panose="020B0A04020102020204" pitchFamily="34" charset="0"/>
            </a:rPr>
            <a:t>Private rådgivere og samarbejdspartnere</a:t>
          </a:r>
        </a:p>
      </dsp:txBody>
      <dsp:txXfrm>
        <a:off x="1908141" y="838270"/>
        <a:ext cx="1253937" cy="1248818"/>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9213" y="0"/>
            <a:ext cx="2951162" cy="498475"/>
          </a:xfrm>
          <a:prstGeom prst="rect">
            <a:avLst/>
          </a:prstGeom>
        </p:spPr>
        <p:txBody>
          <a:bodyPr vert="horz" lIns="91440" tIns="45720" rIns="91440" bIns="45720" rtlCol="0"/>
          <a:lstStyle>
            <a:lvl1pPr algn="r">
              <a:defRPr sz="1200"/>
            </a:lvl1pPr>
          </a:lstStyle>
          <a:p>
            <a:fld id="{AFDA9610-4958-47D5-90C6-59F11F4253DD}" type="datetimeFigureOut">
              <a:rPr lang="da-DK" smtClean="0"/>
              <a:t>09-10-2019</a:t>
            </a:fld>
            <a:endParaRPr lang="da-DK"/>
          </a:p>
        </p:txBody>
      </p:sp>
      <p:sp>
        <p:nvSpPr>
          <p:cNvPr id="4" name="Pladsholder til sidefod 3"/>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9213" y="9444038"/>
            <a:ext cx="2951162" cy="498475"/>
          </a:xfrm>
          <a:prstGeom prst="rect">
            <a:avLst/>
          </a:prstGeom>
        </p:spPr>
        <p:txBody>
          <a:bodyPr vert="horz" lIns="91440" tIns="45720" rIns="91440" bIns="45720" rtlCol="0" anchor="b"/>
          <a:lstStyle>
            <a:lvl1pPr algn="r">
              <a:defRPr sz="1200"/>
            </a:lvl1pPr>
          </a:lstStyle>
          <a:p>
            <a:fld id="{511CD542-2DE2-4986-B1E1-B1EBDE0838AD}" type="slidenum">
              <a:rPr lang="da-DK" smtClean="0"/>
              <a:t>‹nr.›</a:t>
            </a:fld>
            <a:endParaRPr lang="da-DK"/>
          </a:p>
        </p:txBody>
      </p:sp>
    </p:spTree>
    <p:extLst>
      <p:ext uri="{BB962C8B-B14F-4D97-AF65-F5344CB8AC3E}">
        <p14:creationId xmlns:p14="http://schemas.microsoft.com/office/powerpoint/2010/main" val="4225503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028E6281-15C6-4310-B008-C91A3AB098E9}" type="datetimeFigureOut">
              <a:rPr lang="da-DK" smtClean="0"/>
              <a:t>09-10-2019</a:t>
            </a:fld>
            <a:endParaRPr lang="da-DK"/>
          </a:p>
        </p:txBody>
      </p:sp>
      <p:sp>
        <p:nvSpPr>
          <p:cNvPr id="4" name="Pladsholder til slidebillede 3"/>
          <p:cNvSpPr>
            <a:spLocks noGrp="1" noRot="1" noChangeAspect="1"/>
          </p:cNvSpPr>
          <p:nvPr>
            <p:ph type="sldImg" idx="2"/>
          </p:nvPr>
        </p:nvSpPr>
        <p:spPr>
          <a:xfrm>
            <a:off x="1169988" y="1243013"/>
            <a:ext cx="447198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957BD8FC-B617-45C6-9A97-E6EEA43CC702}" type="slidenum">
              <a:rPr lang="da-DK" smtClean="0"/>
              <a:t>‹nr.›</a:t>
            </a:fld>
            <a:endParaRPr lang="da-DK"/>
          </a:p>
        </p:txBody>
      </p:sp>
    </p:spTree>
    <p:extLst>
      <p:ext uri="{BB962C8B-B14F-4D97-AF65-F5344CB8AC3E}">
        <p14:creationId xmlns:p14="http://schemas.microsoft.com/office/powerpoint/2010/main" val="33122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jaelp.virk.dk/hjaelp/digital-post-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jaelp.virk.dk/hjaelp/digital-post-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jaelp.virk.dk/hjaelp/digital-post-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jaelp.virk.dk/hjaelp/digital-post-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jaelp.virk.dk/hjaelp/digital-post-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startupsvar.dk/syg-som-selvstaendig"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www.atp.dk/X5/wps/wcm/connect/ATP/atp.dk/erhverv/sik/aes/selvstaendig/selvstaendige.htm" TargetMode="External"/><Relationship Id="rId4" Type="http://schemas.openxmlformats.org/officeDocument/2006/relationships/hyperlink" Target="http://www.statens-adm.dk/Home/Forsikrin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defRPr/>
            </a:pPr>
            <a:r>
              <a:rPr lang="da-DK" dirty="0">
                <a:latin typeface="+mn-lt"/>
              </a:rPr>
              <a:t>Velkommen til startmøde.</a:t>
            </a:r>
          </a:p>
          <a:p>
            <a:pPr>
              <a:defRPr/>
            </a:pPr>
            <a:r>
              <a:rPr lang="da-DK" dirty="0">
                <a:latin typeface="+mn-lt"/>
              </a:rPr>
              <a:t>Jeg hedder Betina Møller og er konsulent</a:t>
            </a:r>
            <a:r>
              <a:rPr lang="da-DK" baseline="0" dirty="0">
                <a:latin typeface="+mn-lt"/>
              </a:rPr>
              <a:t> hos</a:t>
            </a:r>
            <a:r>
              <a:rPr lang="da-DK" dirty="0">
                <a:latin typeface="+mn-lt"/>
              </a:rPr>
              <a:t> Startvækst Århus, og jeg vil i de næste par timer fortælle jer om at starte egen virksomhed.</a:t>
            </a:r>
          </a:p>
          <a:p>
            <a:pPr>
              <a:defRPr/>
            </a:pPr>
            <a:r>
              <a:rPr lang="da-DK" dirty="0">
                <a:latin typeface="+mn-lt"/>
              </a:rPr>
              <a:t>= </a:t>
            </a:r>
            <a:r>
              <a:rPr lang="da-DK" baseline="0" dirty="0">
                <a:latin typeface="+mn-lt"/>
              </a:rPr>
              <a:t>en generel introduktion. I har alle forskellige baggrunde og erfaringer, som jeg ikke kender til, så jeg tager sådan en generel vinkel på og fortæller jeg om de helt grundlæggende ting og krav der stilles, hvis man vil starte egen virksomhed. </a:t>
            </a:r>
            <a:r>
              <a:rPr lang="da-DK" dirty="0"/>
              <a:t>MIN </a:t>
            </a:r>
          </a:p>
          <a:p>
            <a:pPr>
              <a:defRPr/>
            </a:pPr>
            <a:endParaRPr lang="da-DK" dirty="0"/>
          </a:p>
          <a:p>
            <a:pPr>
              <a:defRPr/>
            </a:pPr>
            <a:r>
              <a:rPr lang="da-DK" dirty="0"/>
              <a:t>MISSION I DAG: Give jer lidt information med hjem så I har en grundlæggende viden om at starte op. Forhåbentlig undgå nogle helt basale og irriterende fejl fra starten!</a:t>
            </a:r>
          </a:p>
          <a:p>
            <a:pPr>
              <a:defRPr/>
            </a:pPr>
            <a:r>
              <a:rPr lang="da-DK" dirty="0"/>
              <a:t> </a:t>
            </a:r>
            <a:br>
              <a:rPr lang="da-DK" dirty="0"/>
            </a:br>
            <a:r>
              <a:rPr lang="da-DK" dirty="0"/>
              <a:t>MIN BAGGRUND: Ansat i det private erhvervsliv indenfor marketing, salg, projektstyring og forretningsudvikling. Jeg har også undervist i en periode. Arbejdet med iværksættere i en årrække – de seneste 2 år i Startvækst Aarhus. </a:t>
            </a:r>
          </a:p>
          <a:p>
            <a:pPr>
              <a:defRPr/>
            </a:pPr>
            <a:endParaRPr lang="da-DK" dirty="0">
              <a:latin typeface="+mn-lt"/>
            </a:endParaRPr>
          </a:p>
          <a:p>
            <a:pPr>
              <a:defRPr/>
            </a:pPr>
            <a:r>
              <a:rPr lang="da-DK" dirty="0">
                <a:latin typeface="+mn-lt"/>
              </a:rPr>
              <a:t>Program </a:t>
            </a:r>
            <a:r>
              <a:rPr lang="da-DK" dirty="0"/>
              <a:t>delt i 2: </a:t>
            </a:r>
            <a:endParaRPr lang="da-DK" dirty="0">
              <a:latin typeface="+mn-lt"/>
            </a:endParaRPr>
          </a:p>
          <a:p>
            <a:pPr marL="228600" indent="-228600">
              <a:buAutoNum type="arabicPeriod"/>
              <a:defRPr/>
            </a:pPr>
            <a:r>
              <a:rPr lang="da-DK" dirty="0"/>
              <a:t>En hurtig guide til at starte din egen virksomhed. Jeg vil fortælle dig om de forskellige trin i en forretningsplan</a:t>
            </a:r>
          </a:p>
          <a:p>
            <a:pPr marL="228600" indent="-228600">
              <a:buAutoNum type="arabicPeriod"/>
              <a:defRPr/>
            </a:pPr>
            <a:r>
              <a:rPr lang="da-DK" dirty="0"/>
              <a:t>Anden del: Jeres pligter som </a:t>
            </a:r>
            <a:r>
              <a:rPr lang="da-DK" dirty="0" err="1"/>
              <a:t>virksomhedsejre</a:t>
            </a:r>
            <a:r>
              <a:rPr lang="da-DK" dirty="0"/>
              <a:t>: Regnskab, skat mv . </a:t>
            </a:r>
          </a:p>
          <a:p>
            <a:pPr marL="228600" indent="-228600">
              <a:buAutoNum type="arabicPeriod"/>
              <a:defRPr/>
            </a:pPr>
            <a:endParaRPr lang="da-DK" dirty="0"/>
          </a:p>
          <a:p>
            <a:pPr>
              <a:defRPr/>
            </a:pPr>
            <a:r>
              <a:rPr lang="da-DK" dirty="0"/>
              <a:t>Lad mig lige spørge: Hvor mange af jer er på vej til at starte en virksomhed? </a:t>
            </a:r>
          </a:p>
          <a:p>
            <a:endParaRPr lang="da-DK" dirty="0"/>
          </a:p>
          <a:p>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1</a:t>
            </a:fld>
            <a:endParaRPr lang="da-DK"/>
          </a:p>
        </p:txBody>
      </p:sp>
    </p:spTree>
    <p:extLst>
      <p:ext uri="{BB962C8B-B14F-4D97-AF65-F5344CB8AC3E}">
        <p14:creationId xmlns:p14="http://schemas.microsoft.com/office/powerpoint/2010/main" val="309862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solidFill>
                  <a:prstClr val="black"/>
                </a:solidFill>
              </a:rPr>
              <a:pPr/>
              <a:t>11</a:t>
            </a:fld>
            <a:endParaRPr lang="da-DK">
              <a:solidFill>
                <a:prstClr val="black"/>
              </a:solidFill>
            </a:endParaRPr>
          </a:p>
        </p:txBody>
      </p:sp>
    </p:spTree>
    <p:extLst>
      <p:ext uri="{BB962C8B-B14F-4D97-AF65-F5344CB8AC3E}">
        <p14:creationId xmlns:p14="http://schemas.microsoft.com/office/powerpoint/2010/main" val="3035119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dsholder til slide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a-DK" altLang="da-DK"/>
          </a:p>
        </p:txBody>
      </p:sp>
      <p:sp>
        <p:nvSpPr>
          <p:cNvPr id="25604" name="Pladsholder til sli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DA72A8-91DC-4A5E-9781-0A49BDBBA2DE}" type="slidenum">
              <a:rPr lang="da-DK" altLang="da-DK" smtClean="0"/>
              <a:pPr/>
              <a:t>12</a:t>
            </a:fld>
            <a:endParaRPr lang="da-DK" altLang="da-DK"/>
          </a:p>
        </p:txBody>
      </p:sp>
    </p:spTree>
    <p:extLst>
      <p:ext uri="{BB962C8B-B14F-4D97-AF65-F5344CB8AC3E}">
        <p14:creationId xmlns:p14="http://schemas.microsoft.com/office/powerpoint/2010/main" val="1037353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dsholder til slide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a-DK" altLang="da-DK"/>
          </a:p>
        </p:txBody>
      </p:sp>
      <p:sp>
        <p:nvSpPr>
          <p:cNvPr id="25604" name="Pladsholder til sli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DA72A8-91DC-4A5E-9781-0A49BDBBA2DE}" type="slidenum">
              <a:rPr lang="da-DK" altLang="da-DK" smtClean="0"/>
              <a:pPr/>
              <a:t>13</a:t>
            </a:fld>
            <a:endParaRPr lang="da-DK" altLang="da-DK"/>
          </a:p>
        </p:txBody>
      </p:sp>
    </p:spTree>
    <p:extLst>
      <p:ext uri="{BB962C8B-B14F-4D97-AF65-F5344CB8AC3E}">
        <p14:creationId xmlns:p14="http://schemas.microsoft.com/office/powerpoint/2010/main" val="909463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69988" y="1298575"/>
            <a:ext cx="4471987" cy="3355975"/>
          </a:xfrm>
        </p:spPr>
      </p:sp>
      <p:sp>
        <p:nvSpPr>
          <p:cNvPr id="3" name="Pladsholder til noter 2"/>
          <p:cNvSpPr>
            <a:spLocks noGrp="1"/>
          </p:cNvSpPr>
          <p:nvPr>
            <p:ph type="body" idx="1"/>
          </p:nvPr>
        </p:nvSpPr>
        <p:spPr/>
        <p:txBody>
          <a:bodyPr/>
          <a:lstStyle/>
          <a:p>
            <a:pPr>
              <a:defRPr/>
            </a:pPr>
            <a:r>
              <a:rPr lang="da-DK" dirty="0"/>
              <a:t>Godt - hvordan planlægger man så en virksomhed ? </a:t>
            </a:r>
          </a:p>
          <a:p>
            <a:pPr>
              <a:defRPr/>
            </a:pPr>
            <a:r>
              <a:rPr lang="da-DK" dirty="0"/>
              <a:t>Hvilke beslutninger skal træffes og hvilke elementer indgår i en virksomhed? </a:t>
            </a:r>
          </a:p>
          <a:p>
            <a:pPr>
              <a:defRPr/>
            </a:pPr>
            <a:r>
              <a:rPr lang="da-DK" dirty="0"/>
              <a:t>Hvad består den af?</a:t>
            </a:r>
          </a:p>
          <a:p>
            <a:pPr>
              <a:defRPr/>
            </a:pPr>
            <a:r>
              <a:rPr lang="da-DK" dirty="0"/>
              <a:t>OG skal man overhovedet lave en plan?</a:t>
            </a:r>
          </a:p>
          <a:p>
            <a:pPr>
              <a:defRPr/>
            </a:pPr>
            <a:endParaRPr lang="da-DK" dirty="0"/>
          </a:p>
          <a:p>
            <a:pPr>
              <a:defRPr/>
            </a:pPr>
            <a:r>
              <a:rPr lang="da-DK" dirty="0"/>
              <a:t>Det diskuteres meget i iværksætterkredse og lige for tiden er der nærmest to lejre eller to paradigmer. </a:t>
            </a:r>
          </a:p>
          <a:p>
            <a:pPr>
              <a:defRPr/>
            </a:pPr>
            <a:endParaRPr lang="da-DK" dirty="0"/>
          </a:p>
          <a:p>
            <a:pPr>
              <a:defRPr/>
            </a:pPr>
            <a:r>
              <a:rPr lang="da-DK" dirty="0"/>
              <a:t>Personligt at har jeg den holdning, at man i hvert fald er nødt til at lave noget research først. Man skal som minimum finde ud af om det kan lade sig gøre, om der er nogen der vil købe produktet og om man kan tjene penge på det. Ellers svarer det lidt til at bygge et hus uden at have nogle tegninger først. </a:t>
            </a:r>
          </a:p>
          <a:p>
            <a:pPr>
              <a:defRPr/>
            </a:pPr>
            <a:endParaRPr lang="da-DK" dirty="0"/>
          </a:p>
          <a:p>
            <a:pPr>
              <a:defRPr/>
            </a:pPr>
            <a:r>
              <a:rPr lang="da-DK" dirty="0"/>
              <a:t>Det bliver også væsentlig nemmere at sælge sin idé til investorer, banker, forretningsfolk og ikke mindst kunder, hvis man har arbejdet lidt strategisk med sin idé. Og så er det en læreproces for iværksætteren selv. </a:t>
            </a:r>
          </a:p>
          <a:p>
            <a:pPr>
              <a:defRPr/>
            </a:pPr>
            <a:endParaRPr lang="da-DK" dirty="0"/>
          </a:p>
          <a:p>
            <a:pPr>
              <a:defRPr/>
            </a:pPr>
            <a:r>
              <a:rPr lang="da-DK" dirty="0"/>
              <a:t>Derfor vil jeg lige bruge lidt tid på at fortælle om, hvordan I kan lave sådan en plan.</a:t>
            </a:r>
          </a:p>
          <a:p>
            <a:pPr>
              <a:defRPr/>
            </a:pPr>
            <a:r>
              <a:rPr lang="da-DK" dirty="0"/>
              <a:t>Der findes en del forskellige modeller til at lave en plan.</a:t>
            </a:r>
          </a:p>
          <a:p>
            <a:pPr>
              <a:defRPr/>
            </a:pPr>
            <a:endParaRPr lang="da-DK" dirty="0"/>
          </a:p>
          <a:p>
            <a:pPr>
              <a:defRPr/>
            </a:pPr>
            <a:br>
              <a:rPr lang="da-DK" dirty="0"/>
            </a:br>
            <a:br>
              <a:rPr lang="da-DK" dirty="0"/>
            </a:br>
            <a:endParaRPr lang="da-DK" dirty="0">
              <a:effectLst/>
            </a:endParaRPr>
          </a:p>
        </p:txBody>
      </p:sp>
      <p:sp>
        <p:nvSpPr>
          <p:cNvPr id="4" name="Pladsholder til slidenummer 3"/>
          <p:cNvSpPr>
            <a:spLocks noGrp="1"/>
          </p:cNvSpPr>
          <p:nvPr>
            <p:ph type="sldNum" sz="quarter" idx="10"/>
          </p:nvPr>
        </p:nvSpPr>
        <p:spPr/>
        <p:txBody>
          <a:bodyPr/>
          <a:lstStyle/>
          <a:p>
            <a:fld id="{957BD8FC-B617-45C6-9A97-E6EEA43CC702}" type="slidenum">
              <a:rPr lang="da-DK" smtClean="0"/>
              <a:t>14</a:t>
            </a:fld>
            <a:endParaRPr lang="da-DK"/>
          </a:p>
        </p:txBody>
      </p:sp>
    </p:spTree>
    <p:extLst>
      <p:ext uri="{BB962C8B-B14F-4D97-AF65-F5344CB8AC3E}">
        <p14:creationId xmlns:p14="http://schemas.microsoft.com/office/powerpoint/2010/main" val="618406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69988" y="1298575"/>
            <a:ext cx="4471987" cy="3355975"/>
          </a:xfrm>
        </p:spPr>
      </p:sp>
      <p:sp>
        <p:nvSpPr>
          <p:cNvPr id="3" name="Pladsholder til noter 2"/>
          <p:cNvSpPr>
            <a:spLocks noGrp="1"/>
          </p:cNvSpPr>
          <p:nvPr>
            <p:ph type="body" idx="1"/>
          </p:nvPr>
        </p:nvSpPr>
        <p:spPr/>
        <p:txBody>
          <a:bodyPr/>
          <a:lstStyle/>
          <a:p>
            <a:pPr>
              <a:defRPr/>
            </a:pPr>
            <a:r>
              <a:rPr lang="da-DK" dirty="0"/>
              <a:t>Godt - hvordan planlægger man så en virksomhed ? </a:t>
            </a:r>
          </a:p>
          <a:p>
            <a:pPr>
              <a:defRPr/>
            </a:pPr>
            <a:r>
              <a:rPr lang="da-DK" dirty="0"/>
              <a:t>Hvilke beslutninger skal træffes og hvilke elementer indgår i en virksomhed? </a:t>
            </a:r>
          </a:p>
          <a:p>
            <a:pPr>
              <a:defRPr/>
            </a:pPr>
            <a:r>
              <a:rPr lang="da-DK" dirty="0"/>
              <a:t>Hvad består den af?</a:t>
            </a:r>
          </a:p>
          <a:p>
            <a:pPr>
              <a:defRPr/>
            </a:pPr>
            <a:r>
              <a:rPr lang="da-DK" dirty="0"/>
              <a:t>OG skal man overhovedet lave en plan?</a:t>
            </a:r>
          </a:p>
          <a:p>
            <a:pPr>
              <a:defRPr/>
            </a:pPr>
            <a:endParaRPr lang="da-DK" dirty="0"/>
          </a:p>
          <a:p>
            <a:pPr>
              <a:defRPr/>
            </a:pPr>
            <a:r>
              <a:rPr lang="da-DK" dirty="0"/>
              <a:t>Det diskuteres meget i iværksætterkredse og lige for tiden er der nærmest to lejre eller to paradigmer. </a:t>
            </a:r>
          </a:p>
          <a:p>
            <a:pPr>
              <a:defRPr/>
            </a:pPr>
            <a:endParaRPr lang="da-DK" dirty="0"/>
          </a:p>
          <a:p>
            <a:pPr>
              <a:defRPr/>
            </a:pPr>
            <a:r>
              <a:rPr lang="da-DK" dirty="0"/>
              <a:t>Personligt at har jeg den holdning, at man i hvert fald er nødt til at lave noget research først. Man skal som minimum finde ud af om det kan lade sig gøre, om der er nogen der vil købe produktet og om man kan tjene penge på det. Ellers svarer det lidt til at bygge et hus uden at have nogle tegninger først. </a:t>
            </a:r>
          </a:p>
          <a:p>
            <a:pPr>
              <a:defRPr/>
            </a:pPr>
            <a:endParaRPr lang="da-DK" dirty="0"/>
          </a:p>
          <a:p>
            <a:pPr>
              <a:defRPr/>
            </a:pPr>
            <a:r>
              <a:rPr lang="da-DK" dirty="0"/>
              <a:t>Det bliver også væsentlig nemmere at sælge sin idé til investorer, banker, forretningsfolk og ikke mindst kunder, hvis man har arbejdet lidt strategisk med sin idé. Og så er det en læreproces for iværksætteren selv. </a:t>
            </a:r>
          </a:p>
          <a:p>
            <a:pPr>
              <a:defRPr/>
            </a:pPr>
            <a:endParaRPr lang="da-DK" dirty="0"/>
          </a:p>
          <a:p>
            <a:pPr>
              <a:defRPr/>
            </a:pPr>
            <a:r>
              <a:rPr lang="da-DK" dirty="0"/>
              <a:t>Derfor vil jeg lige bruge lidt tid på at fortælle om, hvordan I kan lave sådan en plan.</a:t>
            </a:r>
          </a:p>
          <a:p>
            <a:pPr>
              <a:defRPr/>
            </a:pPr>
            <a:r>
              <a:rPr lang="da-DK" dirty="0"/>
              <a:t>Der findes en del forskellige modeller til at lave en plan.</a:t>
            </a:r>
          </a:p>
          <a:p>
            <a:pPr>
              <a:defRPr/>
            </a:pPr>
            <a:endParaRPr lang="da-DK" dirty="0"/>
          </a:p>
          <a:p>
            <a:pPr>
              <a:defRPr/>
            </a:pPr>
            <a:br>
              <a:rPr lang="da-DK" dirty="0"/>
            </a:br>
            <a:br>
              <a:rPr lang="da-DK" dirty="0"/>
            </a:br>
            <a:endParaRPr lang="da-DK" dirty="0">
              <a:effectLst/>
            </a:endParaRPr>
          </a:p>
        </p:txBody>
      </p:sp>
      <p:sp>
        <p:nvSpPr>
          <p:cNvPr id="4" name="Pladsholder til slidenummer 3"/>
          <p:cNvSpPr>
            <a:spLocks noGrp="1"/>
          </p:cNvSpPr>
          <p:nvPr>
            <p:ph type="sldNum" sz="quarter" idx="10"/>
          </p:nvPr>
        </p:nvSpPr>
        <p:spPr/>
        <p:txBody>
          <a:bodyPr/>
          <a:lstStyle/>
          <a:p>
            <a:fld id="{957BD8FC-B617-45C6-9A97-E6EEA43CC702}" type="slidenum">
              <a:rPr lang="da-DK" smtClean="0"/>
              <a:t>15</a:t>
            </a:fld>
            <a:endParaRPr lang="da-DK"/>
          </a:p>
        </p:txBody>
      </p:sp>
    </p:spTree>
    <p:extLst>
      <p:ext uri="{BB962C8B-B14F-4D97-AF65-F5344CB8AC3E}">
        <p14:creationId xmlns:p14="http://schemas.microsoft.com/office/powerpoint/2010/main" val="3118865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957BD8FC-B617-45C6-9A97-E6EEA43CC702}" type="slidenum">
              <a:rPr lang="da-DK" smtClean="0"/>
              <a:t>16</a:t>
            </a:fld>
            <a:endParaRPr lang="da-DK"/>
          </a:p>
        </p:txBody>
      </p:sp>
    </p:spTree>
    <p:extLst>
      <p:ext uri="{BB962C8B-B14F-4D97-AF65-F5344CB8AC3E}">
        <p14:creationId xmlns:p14="http://schemas.microsoft.com/office/powerpoint/2010/main" val="647353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17</a:t>
            </a:fld>
            <a:endParaRPr lang="da-DK"/>
          </a:p>
        </p:txBody>
      </p:sp>
    </p:spTree>
    <p:extLst>
      <p:ext uri="{BB962C8B-B14F-4D97-AF65-F5344CB8AC3E}">
        <p14:creationId xmlns:p14="http://schemas.microsoft.com/office/powerpoint/2010/main" val="1468509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a:t>
            </a:r>
            <a:r>
              <a:rPr lang="da-DK" dirty="0" err="1"/>
              <a:t>any</a:t>
            </a:r>
            <a:r>
              <a:rPr lang="da-DK" dirty="0"/>
              <a:t> time,</a:t>
            </a:r>
            <a:r>
              <a:rPr lang="da-DK" baseline="0" dirty="0"/>
              <a:t> </a:t>
            </a:r>
            <a:r>
              <a:rPr lang="da-DK" baseline="0" dirty="0" err="1"/>
              <a:t>you</a:t>
            </a:r>
            <a:r>
              <a:rPr lang="da-DK" baseline="0" dirty="0"/>
              <a:t> must </a:t>
            </a:r>
            <a:r>
              <a:rPr lang="da-DK" baseline="0" dirty="0" err="1"/>
              <a:t>be</a:t>
            </a:r>
            <a:r>
              <a:rPr lang="da-DK" baseline="0" dirty="0"/>
              <a:t> </a:t>
            </a:r>
            <a:r>
              <a:rPr lang="da-DK" baseline="0" dirty="0" err="1"/>
              <a:t>able</a:t>
            </a:r>
            <a:r>
              <a:rPr lang="da-DK" baseline="0" dirty="0"/>
              <a:t> to show </a:t>
            </a:r>
            <a:r>
              <a:rPr lang="da-DK" baseline="0" dirty="0" err="1"/>
              <a:t>your</a:t>
            </a:r>
            <a:r>
              <a:rPr lang="da-DK" baseline="0" dirty="0"/>
              <a:t> </a:t>
            </a:r>
            <a:r>
              <a:rPr lang="da-DK" baseline="0" dirty="0" err="1"/>
              <a:t>accounts</a:t>
            </a:r>
            <a:r>
              <a:rPr lang="da-DK" baseline="0" dirty="0"/>
              <a:t> to </a:t>
            </a:r>
            <a:r>
              <a:rPr lang="da-DK" dirty="0"/>
              <a:t>Skat. IT </a:t>
            </a:r>
            <a:r>
              <a:rPr lang="da-DK" dirty="0" err="1"/>
              <a:t>could</a:t>
            </a:r>
            <a:r>
              <a:rPr lang="da-DK" dirty="0"/>
              <a:t> look </a:t>
            </a:r>
            <a:r>
              <a:rPr lang="da-DK" dirty="0" err="1"/>
              <a:t>like</a:t>
            </a:r>
            <a:r>
              <a:rPr lang="da-DK" dirty="0"/>
              <a:t> </a:t>
            </a:r>
            <a:r>
              <a:rPr lang="da-DK" dirty="0" err="1"/>
              <a:t>this</a:t>
            </a:r>
            <a:r>
              <a:rPr lang="da-DK" dirty="0"/>
              <a:t>:</a:t>
            </a:r>
          </a:p>
          <a:p>
            <a:endParaRPr lang="da-DK" dirty="0"/>
          </a:p>
          <a:p>
            <a:r>
              <a:rPr lang="da-DK" dirty="0"/>
              <a:t>An </a:t>
            </a:r>
            <a:r>
              <a:rPr lang="da-DK" dirty="0" err="1"/>
              <a:t>annual</a:t>
            </a:r>
            <a:r>
              <a:rPr lang="da-DK" dirty="0"/>
              <a:t> </a:t>
            </a:r>
            <a:r>
              <a:rPr lang="da-DK" dirty="0" err="1"/>
              <a:t>turnover</a:t>
            </a:r>
            <a:endParaRPr lang="da-DK" dirty="0"/>
          </a:p>
          <a:p>
            <a:r>
              <a:rPr lang="da-DK" dirty="0" err="1"/>
              <a:t>Deduct</a:t>
            </a:r>
            <a:r>
              <a:rPr lang="da-DK" dirty="0"/>
              <a:t> variable </a:t>
            </a:r>
            <a:r>
              <a:rPr lang="da-DK" dirty="0" err="1"/>
              <a:t>costs</a:t>
            </a:r>
            <a:r>
              <a:rPr lang="da-DK" dirty="0"/>
              <a:t> (</a:t>
            </a:r>
            <a:r>
              <a:rPr lang="da-DK" dirty="0" err="1"/>
              <a:t>what</a:t>
            </a:r>
            <a:r>
              <a:rPr lang="da-DK" dirty="0"/>
              <a:t> </a:t>
            </a:r>
            <a:r>
              <a:rPr lang="da-DK" dirty="0" err="1"/>
              <a:t>you</a:t>
            </a:r>
            <a:r>
              <a:rPr lang="da-DK" dirty="0"/>
              <a:t> have to </a:t>
            </a:r>
            <a:r>
              <a:rPr lang="da-DK" dirty="0" err="1"/>
              <a:t>buy</a:t>
            </a:r>
            <a:r>
              <a:rPr lang="da-DK" dirty="0"/>
              <a:t> to </a:t>
            </a:r>
            <a:r>
              <a:rPr lang="da-DK" dirty="0" err="1"/>
              <a:t>make</a:t>
            </a:r>
            <a:r>
              <a:rPr lang="da-DK" dirty="0"/>
              <a:t> </a:t>
            </a:r>
            <a:r>
              <a:rPr lang="da-DK" dirty="0" err="1"/>
              <a:t>your</a:t>
            </a:r>
            <a:r>
              <a:rPr lang="da-DK" dirty="0"/>
              <a:t> </a:t>
            </a:r>
            <a:r>
              <a:rPr lang="da-DK" dirty="0" err="1"/>
              <a:t>product</a:t>
            </a:r>
            <a:r>
              <a:rPr lang="da-DK" dirty="0"/>
              <a:t>)</a:t>
            </a:r>
          </a:p>
          <a:p>
            <a:r>
              <a:rPr lang="da-DK" dirty="0" err="1"/>
              <a:t>Deduct</a:t>
            </a:r>
            <a:r>
              <a:rPr lang="da-DK" dirty="0"/>
              <a:t> </a:t>
            </a:r>
            <a:r>
              <a:rPr lang="da-DK" dirty="0" err="1"/>
              <a:t>Fixed</a:t>
            </a:r>
            <a:r>
              <a:rPr lang="da-DK" dirty="0"/>
              <a:t> </a:t>
            </a:r>
            <a:r>
              <a:rPr lang="da-DK" dirty="0" err="1"/>
              <a:t>costs</a:t>
            </a:r>
            <a:r>
              <a:rPr lang="da-DK" dirty="0"/>
              <a:t> (Rent, web </a:t>
            </a:r>
            <a:r>
              <a:rPr lang="da-DK" dirty="0" err="1"/>
              <a:t>hosting</a:t>
            </a:r>
            <a:r>
              <a:rPr lang="da-DK" dirty="0"/>
              <a:t> </a:t>
            </a:r>
            <a:r>
              <a:rPr lang="da-DK" dirty="0" err="1"/>
              <a:t>etc</a:t>
            </a:r>
            <a:r>
              <a:rPr lang="da-DK" dirty="0"/>
              <a:t>)</a:t>
            </a:r>
          </a:p>
          <a:p>
            <a:r>
              <a:rPr lang="da-DK" dirty="0" err="1"/>
              <a:t>Deduct</a:t>
            </a:r>
            <a:r>
              <a:rPr lang="da-DK" dirty="0"/>
              <a:t> </a:t>
            </a:r>
            <a:r>
              <a:rPr lang="da-DK" dirty="0" err="1"/>
              <a:t>interests</a:t>
            </a:r>
            <a:r>
              <a:rPr lang="da-DK" dirty="0"/>
              <a:t> </a:t>
            </a:r>
            <a:r>
              <a:rPr lang="da-DK" dirty="0" err="1"/>
              <a:t>if</a:t>
            </a:r>
            <a:r>
              <a:rPr lang="da-DK" dirty="0"/>
              <a:t> </a:t>
            </a:r>
            <a:r>
              <a:rPr lang="da-DK" dirty="0" err="1"/>
              <a:t>you</a:t>
            </a:r>
            <a:r>
              <a:rPr lang="da-DK" dirty="0"/>
              <a:t> have a </a:t>
            </a:r>
            <a:r>
              <a:rPr lang="da-DK" dirty="0" err="1"/>
              <a:t>loan</a:t>
            </a:r>
            <a:endParaRPr lang="da-DK" dirty="0"/>
          </a:p>
          <a:p>
            <a:r>
              <a:rPr lang="da-DK" dirty="0" err="1"/>
              <a:t>What</a:t>
            </a:r>
            <a:r>
              <a:rPr lang="da-DK" dirty="0"/>
              <a:t> is </a:t>
            </a:r>
            <a:r>
              <a:rPr lang="da-DK" dirty="0" err="1"/>
              <a:t>left</a:t>
            </a:r>
            <a:r>
              <a:rPr lang="da-DK" dirty="0"/>
              <a:t> is </a:t>
            </a:r>
            <a:r>
              <a:rPr lang="da-DK" dirty="0" err="1"/>
              <a:t>your</a:t>
            </a:r>
            <a:r>
              <a:rPr lang="da-DK" dirty="0"/>
              <a:t> </a:t>
            </a:r>
            <a:r>
              <a:rPr lang="da-DK" dirty="0" err="1"/>
              <a:t>salary</a:t>
            </a:r>
            <a:r>
              <a:rPr lang="da-DK" dirty="0"/>
              <a:t>, from </a:t>
            </a:r>
            <a:r>
              <a:rPr lang="da-DK" dirty="0" err="1"/>
              <a:t>which</a:t>
            </a:r>
            <a:r>
              <a:rPr lang="da-DK" dirty="0"/>
              <a:t> </a:t>
            </a:r>
            <a:r>
              <a:rPr lang="da-DK" dirty="0" err="1"/>
              <a:t>you</a:t>
            </a:r>
            <a:r>
              <a:rPr lang="da-DK" dirty="0"/>
              <a:t> must </a:t>
            </a:r>
            <a:r>
              <a:rPr lang="da-DK" dirty="0" err="1"/>
              <a:t>pay</a:t>
            </a:r>
            <a:r>
              <a:rPr lang="da-DK" dirty="0"/>
              <a:t> </a:t>
            </a:r>
            <a:r>
              <a:rPr lang="da-DK" dirty="0" err="1"/>
              <a:t>income</a:t>
            </a:r>
            <a:r>
              <a:rPr lang="da-DK" dirty="0"/>
              <a:t> </a:t>
            </a:r>
            <a:r>
              <a:rPr lang="da-DK" dirty="0" err="1"/>
              <a:t>tax</a:t>
            </a:r>
            <a:r>
              <a:rPr lang="da-DK" dirty="0"/>
              <a:t>.</a:t>
            </a:r>
          </a:p>
          <a:p>
            <a:endParaRPr lang="da-DK" dirty="0"/>
          </a:p>
          <a:p>
            <a:r>
              <a:rPr lang="da-DK" dirty="0" err="1"/>
              <a:t>You</a:t>
            </a:r>
            <a:r>
              <a:rPr lang="da-DK" dirty="0"/>
              <a:t> </a:t>
            </a:r>
            <a:r>
              <a:rPr lang="da-DK" dirty="0" err="1"/>
              <a:t>can</a:t>
            </a:r>
            <a:r>
              <a:rPr lang="da-DK" dirty="0"/>
              <a:t> let </a:t>
            </a:r>
            <a:r>
              <a:rPr lang="da-DK" dirty="0" err="1"/>
              <a:t>some</a:t>
            </a:r>
            <a:r>
              <a:rPr lang="da-DK" dirty="0"/>
              <a:t> of the </a:t>
            </a:r>
            <a:r>
              <a:rPr lang="da-DK" dirty="0" err="1"/>
              <a:t>surplus</a:t>
            </a:r>
            <a:r>
              <a:rPr lang="da-DK" dirty="0"/>
              <a:t> </a:t>
            </a:r>
            <a:r>
              <a:rPr lang="da-DK" dirty="0" err="1"/>
              <a:t>stay</a:t>
            </a:r>
            <a:r>
              <a:rPr lang="da-DK" dirty="0"/>
              <a:t> in the </a:t>
            </a:r>
            <a:r>
              <a:rPr lang="da-DK" dirty="0" err="1"/>
              <a:t>company</a:t>
            </a:r>
            <a:r>
              <a:rPr lang="da-DK" dirty="0"/>
              <a:t> fx if </a:t>
            </a:r>
            <a:r>
              <a:rPr lang="da-DK" dirty="0" err="1"/>
              <a:t>you</a:t>
            </a:r>
            <a:r>
              <a:rPr lang="da-DK" dirty="0"/>
              <a:t> </a:t>
            </a:r>
            <a:r>
              <a:rPr lang="da-DK" dirty="0" err="1"/>
              <a:t>need</a:t>
            </a:r>
            <a:r>
              <a:rPr lang="da-DK" dirty="0"/>
              <a:t> a new web site or </a:t>
            </a:r>
            <a:r>
              <a:rPr lang="da-DK" dirty="0" err="1"/>
              <a:t>something</a:t>
            </a:r>
            <a:r>
              <a:rPr lang="da-DK" dirty="0"/>
              <a:t> </a:t>
            </a:r>
            <a:r>
              <a:rPr lang="da-DK" dirty="0" err="1"/>
              <a:t>else</a:t>
            </a:r>
            <a:r>
              <a:rPr lang="da-DK" dirty="0"/>
              <a:t>. </a:t>
            </a:r>
            <a:r>
              <a:rPr lang="da-DK" dirty="0" err="1"/>
              <a:t>Then</a:t>
            </a:r>
            <a:r>
              <a:rPr lang="da-DK" dirty="0"/>
              <a:t> </a:t>
            </a:r>
            <a:r>
              <a:rPr lang="da-DK" dirty="0" err="1"/>
              <a:t>you</a:t>
            </a:r>
            <a:r>
              <a:rPr lang="da-DK" dirty="0"/>
              <a:t> </a:t>
            </a:r>
            <a:r>
              <a:rPr lang="da-DK" dirty="0" err="1"/>
              <a:t>will</a:t>
            </a:r>
            <a:r>
              <a:rPr lang="da-DK" dirty="0"/>
              <a:t> </a:t>
            </a:r>
            <a:r>
              <a:rPr lang="da-DK" dirty="0" err="1"/>
              <a:t>only</a:t>
            </a:r>
            <a:r>
              <a:rPr lang="da-DK" dirty="0"/>
              <a:t> </a:t>
            </a:r>
            <a:r>
              <a:rPr lang="da-DK" dirty="0" err="1"/>
              <a:t>pay</a:t>
            </a:r>
            <a:r>
              <a:rPr lang="da-DK" dirty="0"/>
              <a:t> 25% in </a:t>
            </a:r>
            <a:r>
              <a:rPr lang="da-DK" dirty="0" err="1"/>
              <a:t>tax</a:t>
            </a:r>
            <a:r>
              <a:rPr lang="da-DK" dirty="0"/>
              <a:t>. </a:t>
            </a:r>
          </a:p>
          <a:p>
            <a:endParaRPr lang="da-DK" dirty="0"/>
          </a:p>
          <a:p>
            <a:r>
              <a:rPr lang="da-DK" dirty="0"/>
              <a:t>SO </a:t>
            </a:r>
            <a:r>
              <a:rPr lang="da-DK" dirty="0" err="1"/>
              <a:t>remember</a:t>
            </a:r>
            <a:r>
              <a:rPr lang="da-DK" dirty="0"/>
              <a:t> to </a:t>
            </a:r>
            <a:r>
              <a:rPr lang="da-DK" dirty="0" err="1"/>
              <a:t>keep</a:t>
            </a:r>
            <a:r>
              <a:rPr lang="da-DK" dirty="0"/>
              <a:t> all </a:t>
            </a:r>
            <a:r>
              <a:rPr lang="da-DK" dirty="0" err="1"/>
              <a:t>invoices</a:t>
            </a:r>
            <a:r>
              <a:rPr lang="da-DK" dirty="0"/>
              <a:t> for </a:t>
            </a:r>
            <a:r>
              <a:rPr lang="da-DK" dirty="0" err="1"/>
              <a:t>things</a:t>
            </a:r>
            <a:r>
              <a:rPr lang="da-DK" dirty="0"/>
              <a:t> </a:t>
            </a:r>
            <a:r>
              <a:rPr lang="da-DK" dirty="0" err="1"/>
              <a:t>you</a:t>
            </a:r>
            <a:r>
              <a:rPr lang="da-DK" dirty="0"/>
              <a:t> </a:t>
            </a:r>
            <a:r>
              <a:rPr lang="da-DK" dirty="0" err="1"/>
              <a:t>either</a:t>
            </a:r>
            <a:r>
              <a:rPr lang="da-DK" dirty="0"/>
              <a:t> </a:t>
            </a:r>
            <a:r>
              <a:rPr lang="da-DK" dirty="0" err="1"/>
              <a:t>sell</a:t>
            </a:r>
            <a:r>
              <a:rPr lang="da-DK" dirty="0"/>
              <a:t> or </a:t>
            </a:r>
            <a:r>
              <a:rPr lang="da-DK" dirty="0" err="1"/>
              <a:t>buy</a:t>
            </a:r>
            <a:r>
              <a:rPr lang="da-DK" dirty="0"/>
              <a:t>, and </a:t>
            </a:r>
            <a:r>
              <a:rPr lang="da-DK" dirty="0" err="1"/>
              <a:t>keep</a:t>
            </a:r>
            <a:r>
              <a:rPr lang="da-DK" dirty="0"/>
              <a:t> </a:t>
            </a:r>
            <a:r>
              <a:rPr lang="da-DK" dirty="0" err="1"/>
              <a:t>them</a:t>
            </a:r>
            <a:r>
              <a:rPr lang="da-DK" dirty="0"/>
              <a:t> for </a:t>
            </a:r>
            <a:r>
              <a:rPr lang="da-DK" dirty="0" err="1"/>
              <a:t>five</a:t>
            </a:r>
            <a:r>
              <a:rPr lang="da-DK" dirty="0"/>
              <a:t> </a:t>
            </a:r>
            <a:r>
              <a:rPr lang="da-DK" dirty="0" err="1"/>
              <a:t>years</a:t>
            </a:r>
            <a:r>
              <a:rPr lang="da-DK" dirty="0"/>
              <a:t>. </a:t>
            </a:r>
          </a:p>
          <a:p>
            <a:endParaRPr lang="da-DK" dirty="0"/>
          </a:p>
          <a:p>
            <a:r>
              <a:rPr lang="da-DK" dirty="0"/>
              <a:t>If </a:t>
            </a:r>
            <a:r>
              <a:rPr lang="da-DK" dirty="0" err="1"/>
              <a:t>you</a:t>
            </a:r>
            <a:r>
              <a:rPr lang="da-DK" dirty="0"/>
              <a:t> </a:t>
            </a:r>
            <a:r>
              <a:rPr lang="da-DK" dirty="0" err="1"/>
              <a:t>are</a:t>
            </a:r>
            <a:r>
              <a:rPr lang="da-DK" dirty="0"/>
              <a:t> an </a:t>
            </a:r>
            <a:r>
              <a:rPr lang="da-DK" dirty="0" err="1"/>
              <a:t>Aps</a:t>
            </a:r>
            <a:r>
              <a:rPr lang="da-DK" dirty="0"/>
              <a:t> or A/S </a:t>
            </a:r>
            <a:r>
              <a:rPr lang="da-DK" dirty="0" err="1"/>
              <a:t>you</a:t>
            </a:r>
            <a:r>
              <a:rPr lang="da-DK" dirty="0"/>
              <a:t> </a:t>
            </a:r>
            <a:r>
              <a:rPr lang="da-DK" dirty="0" err="1"/>
              <a:t>get</a:t>
            </a:r>
            <a:r>
              <a:rPr lang="da-DK" dirty="0"/>
              <a:t> </a:t>
            </a:r>
            <a:r>
              <a:rPr lang="da-DK" dirty="0" err="1"/>
              <a:t>salary</a:t>
            </a:r>
            <a:r>
              <a:rPr lang="da-DK" dirty="0"/>
              <a:t> from the </a:t>
            </a:r>
            <a:r>
              <a:rPr lang="da-DK" dirty="0" err="1"/>
              <a:t>company</a:t>
            </a:r>
            <a:r>
              <a:rPr lang="da-DK" dirty="0"/>
              <a:t>.</a:t>
            </a:r>
          </a:p>
          <a:p>
            <a:r>
              <a:rPr lang="en-US" sz="1200" kern="1200" dirty="0">
                <a:solidFill>
                  <a:schemeClr val="tx1"/>
                </a:solidFill>
                <a:effectLst/>
                <a:latin typeface="+mn-lt"/>
                <a:ea typeface="+mn-ea"/>
                <a:cs typeface="+mn-cs"/>
              </a:rPr>
              <a:t>You must pay tax based on the company’s profit . Once you have withdrawn all its expenses from its revenue, you find your taxable income. You will rarely know in advance how large a profit  your  company will get.  Therefore, you need to make an estimation of your profit . Use your budget to make this estimate and report it to  SKAT. </a:t>
            </a:r>
            <a:r>
              <a:rPr lang="en-US" dirty="0"/>
              <a:t>You need not pay VAT before your total sales reach 50.000 Danish Kroner. </a:t>
            </a:r>
            <a:endParaRPr lang="da-DK" dirty="0"/>
          </a:p>
          <a:p>
            <a:r>
              <a:rPr lang="en-US" dirty="0"/>
              <a:t>However, you do need to pay taxes. So what you have to do is to change your preliminary income assessment in E-tax for individuals (</a:t>
            </a:r>
            <a:r>
              <a:rPr lang="en-US" dirty="0" err="1"/>
              <a:t>TastSelv</a:t>
            </a:r>
            <a:r>
              <a:rPr lang="en-US" dirty="0"/>
              <a:t> Borger).</a:t>
            </a:r>
            <a:endParaRPr lang="da-DK" dirty="0"/>
          </a:p>
          <a:p>
            <a:r>
              <a:rPr lang="en-US" dirty="0"/>
              <a:t>This goes for a non-commercial enterprise. SKAT consider your business to be a hobby enterprise if your principal purpose is not to generate income but to cultivate your hobby, e.g. painting, horse riding, breeding horses etc. If your business is classified as a non-commercial enterprise, you cannot be registered for VAT. </a:t>
            </a:r>
            <a:endParaRPr lang="en-US" sz="1200" kern="1200" dirty="0">
              <a:solidFill>
                <a:schemeClr val="tx1"/>
              </a:solidFill>
              <a:effectLst/>
              <a:latin typeface="+mn-lt"/>
              <a:ea typeface="+mn-ea"/>
              <a:cs typeface="+mn-cs"/>
            </a:endParaRPr>
          </a:p>
          <a:p>
            <a:pPr rtl="0"/>
            <a:endParaRPr lang="en-US" dirty="0"/>
          </a:p>
          <a:p>
            <a:pPr rtl="0"/>
            <a:r>
              <a:rPr lang="en-US" sz="1200" kern="1200" dirty="0">
                <a:solidFill>
                  <a:schemeClr val="tx1"/>
                </a:solidFill>
                <a:effectLst/>
                <a:latin typeface="+mn-lt"/>
                <a:ea typeface="+mn-ea"/>
                <a:cs typeface="+mn-cs"/>
              </a:rPr>
              <a:t>SKAT will send you payment slips, so  the estimated tax will be divided between the months. When the year is over, you get an extended income tax form.  On this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must declare the  </a:t>
            </a:r>
            <a:r>
              <a:rPr lang="en-US" sz="1200" kern="1200" dirty="0" err="1">
                <a:solidFill>
                  <a:schemeClr val="tx1"/>
                </a:solidFill>
                <a:effectLst/>
                <a:latin typeface="+mn-lt"/>
                <a:ea typeface="+mn-ea"/>
                <a:cs typeface="+mn-cs"/>
              </a:rPr>
              <a:t>realised</a:t>
            </a:r>
            <a:r>
              <a:rPr lang="en-US" sz="1200" kern="1200" dirty="0">
                <a:solidFill>
                  <a:schemeClr val="tx1"/>
                </a:solidFill>
                <a:effectLst/>
                <a:latin typeface="+mn-lt"/>
                <a:ea typeface="+mn-ea"/>
                <a:cs typeface="+mn-cs"/>
              </a:rPr>
              <a:t> profit of your business. If you have earned more than you anticipated in your budget,  you have </a:t>
            </a:r>
            <a:r>
              <a:rPr lang="en-US" sz="1200" kern="1200" dirty="0" err="1">
                <a:solidFill>
                  <a:schemeClr val="tx1"/>
                </a:solidFill>
                <a:effectLst/>
                <a:latin typeface="+mn-lt"/>
                <a:ea typeface="+mn-ea"/>
                <a:cs typeface="+mn-cs"/>
              </a:rPr>
              <a:t>topay</a:t>
            </a:r>
            <a:r>
              <a:rPr lang="en-US" sz="1200" kern="1200" dirty="0">
                <a:solidFill>
                  <a:schemeClr val="tx1"/>
                </a:solidFill>
                <a:effectLst/>
                <a:latin typeface="+mn-lt"/>
                <a:ea typeface="+mn-ea"/>
                <a:cs typeface="+mn-cs"/>
              </a:rPr>
              <a:t> extra tax, and if </a:t>
            </a:r>
            <a:r>
              <a:rPr lang="en-US" sz="1200" kern="1200" dirty="0" err="1">
                <a:solidFill>
                  <a:schemeClr val="tx1"/>
                </a:solidFill>
                <a:effectLst/>
                <a:latin typeface="+mn-lt"/>
                <a:ea typeface="+mn-ea"/>
                <a:cs typeface="+mn-cs"/>
              </a:rPr>
              <a:t>youhave</a:t>
            </a:r>
            <a:r>
              <a:rPr lang="en-US" sz="1200" kern="1200" dirty="0">
                <a:solidFill>
                  <a:schemeClr val="tx1"/>
                </a:solidFill>
                <a:effectLst/>
                <a:latin typeface="+mn-lt"/>
                <a:ea typeface="+mn-ea"/>
                <a:cs typeface="+mn-cs"/>
              </a:rPr>
              <a:t> earned less, you </a:t>
            </a:r>
          </a:p>
          <a:p>
            <a:pPr rtl="0"/>
            <a:r>
              <a:rPr lang="en-US" sz="1200" kern="1200" dirty="0">
                <a:solidFill>
                  <a:schemeClr val="tx1"/>
                </a:solidFill>
                <a:effectLst/>
                <a:latin typeface="+mn-lt"/>
                <a:ea typeface="+mn-ea"/>
                <a:cs typeface="+mn-cs"/>
              </a:rPr>
              <a:t>will </a:t>
            </a:r>
            <a:r>
              <a:rPr lang="en-US" sz="1200" kern="1200" dirty="0" err="1">
                <a:solidFill>
                  <a:schemeClr val="tx1"/>
                </a:solidFill>
                <a:effectLst/>
                <a:latin typeface="+mn-lt"/>
                <a:ea typeface="+mn-ea"/>
                <a:cs typeface="+mn-cs"/>
              </a:rPr>
              <a:t>getmoney</a:t>
            </a:r>
            <a:r>
              <a:rPr lang="en-US" sz="1200" kern="1200" dirty="0">
                <a:solidFill>
                  <a:schemeClr val="tx1"/>
                </a:solidFill>
                <a:effectLst/>
                <a:latin typeface="+mn-lt"/>
                <a:ea typeface="+mn-ea"/>
                <a:cs typeface="+mn-cs"/>
              </a:rPr>
              <a:t> back. An accountant </a:t>
            </a:r>
            <a:r>
              <a:rPr lang="en-US" sz="1200" kern="1200" dirty="0" err="1">
                <a:solidFill>
                  <a:schemeClr val="tx1"/>
                </a:solidFill>
                <a:effectLst/>
                <a:latin typeface="+mn-lt"/>
                <a:ea typeface="+mn-ea"/>
                <a:cs typeface="+mn-cs"/>
              </a:rPr>
              <a:t>canhelp</a:t>
            </a:r>
            <a:r>
              <a:rPr lang="en-US" sz="1200" kern="1200" dirty="0">
                <a:solidFill>
                  <a:schemeClr val="tx1"/>
                </a:solidFill>
                <a:effectLst/>
                <a:latin typeface="+mn-lt"/>
                <a:ea typeface="+mn-ea"/>
                <a:cs typeface="+mn-cs"/>
              </a:rPr>
              <a:t> you with all the  details, so your taxes will be as advantageous as  possible for you. If you estimate that your profits will be only e.g. 5000 kr. you can also wait paying the tax  of the 5,000 kr. until March the following year </a:t>
            </a:r>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18</a:t>
            </a:fld>
            <a:endParaRPr lang="da-DK"/>
          </a:p>
        </p:txBody>
      </p:sp>
    </p:spTree>
    <p:extLst>
      <p:ext uri="{BB962C8B-B14F-4D97-AF65-F5344CB8AC3E}">
        <p14:creationId xmlns:p14="http://schemas.microsoft.com/office/powerpoint/2010/main" val="990091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ikke vigtigt, hvilken model du bruger - snarere, at du er klar over, hvordan du skabe værdi for din kunde, hvem dine kunder er, og hvordan du kommer til at køre din virksomhed.</a:t>
            </a:r>
          </a:p>
          <a:p>
            <a:endParaRPr lang="da-DK" dirty="0"/>
          </a:p>
          <a:p>
            <a:r>
              <a:rPr lang="da-DK" dirty="0"/>
              <a:t>Jeg vil gennemgå den klassiske forretningsmodel, fordi det stadig er den der er mest udbredt og også den som investorer og erhvervsfolk efterspørger. </a:t>
            </a:r>
          </a:p>
          <a:p>
            <a:endParaRPr lang="da-DK" dirty="0"/>
          </a:p>
          <a:p>
            <a:r>
              <a:rPr lang="da-DK" dirty="0"/>
              <a:t>Jeg kunne godt lige tænke mig at spørge : </a:t>
            </a:r>
          </a:p>
          <a:p>
            <a:r>
              <a:rPr lang="da-DK" dirty="0"/>
              <a:t>Hvor mange af jer har prøvet at lave en forretningsplan? </a:t>
            </a:r>
          </a:p>
          <a:p>
            <a:r>
              <a:rPr lang="da-DK" dirty="0"/>
              <a:t>Enten tidligere eller for den virksomhed, du planlægger nu?</a:t>
            </a:r>
            <a:br>
              <a:rPr lang="da-DK" dirty="0"/>
            </a:br>
            <a:br>
              <a:rPr lang="da-DK" dirty="0"/>
            </a:br>
            <a:r>
              <a:rPr lang="da-DK" dirty="0"/>
              <a:t>Se det som en disposition til en stil-</a:t>
            </a:r>
            <a:br>
              <a:rPr lang="da-DK" dirty="0"/>
            </a:br>
            <a:r>
              <a:rPr lang="da-DK" dirty="0"/>
              <a:t>Det er dine retningslinjer - din platform for, hvordan du kører din kommende virksomhed.  Og så hjælper den til at få alle de tanker der farer rundt i hovedet ned på papir.</a:t>
            </a:r>
          </a:p>
          <a:p>
            <a:br>
              <a:rPr lang="da-DK" dirty="0"/>
            </a:br>
            <a:r>
              <a:rPr lang="da-DK" dirty="0"/>
              <a:t>Og du bliver nødt til at arbejde på det løbende.</a:t>
            </a:r>
            <a:br>
              <a:rPr lang="da-DK" dirty="0"/>
            </a:br>
            <a:r>
              <a:rPr lang="da-DK" dirty="0"/>
              <a:t>Det er et dynamisk værktøj - tingene ændrer og så vil din forretningsplan undervejs.</a:t>
            </a:r>
          </a:p>
        </p:txBody>
      </p:sp>
      <p:sp>
        <p:nvSpPr>
          <p:cNvPr id="4" name="Pladsholder til slidenummer 3"/>
          <p:cNvSpPr>
            <a:spLocks noGrp="1"/>
          </p:cNvSpPr>
          <p:nvPr>
            <p:ph type="sldNum" sz="quarter" idx="10"/>
          </p:nvPr>
        </p:nvSpPr>
        <p:spPr/>
        <p:txBody>
          <a:bodyPr/>
          <a:lstStyle/>
          <a:p>
            <a:fld id="{957BD8FC-B617-45C6-9A97-E6EEA43CC702}" type="slidenum">
              <a:rPr lang="da-DK" smtClean="0"/>
              <a:t>19</a:t>
            </a:fld>
            <a:endParaRPr lang="da-DK"/>
          </a:p>
        </p:txBody>
      </p:sp>
    </p:spTree>
    <p:extLst>
      <p:ext uri="{BB962C8B-B14F-4D97-AF65-F5344CB8AC3E}">
        <p14:creationId xmlns:p14="http://schemas.microsoft.com/office/powerpoint/2010/main" val="3562991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a:p>
            <a:r>
              <a:rPr lang="da-DK" baseline="0" dirty="0"/>
              <a:t>This is </a:t>
            </a:r>
            <a:r>
              <a:rPr lang="da-DK" dirty="0"/>
              <a:t>the </a:t>
            </a:r>
            <a:r>
              <a:rPr lang="da-DK" dirty="0" err="1"/>
              <a:t>classic</a:t>
            </a:r>
            <a:r>
              <a:rPr lang="da-DK" dirty="0"/>
              <a:t> business plan </a:t>
            </a:r>
            <a:r>
              <a:rPr lang="da-DK" baseline="0" dirty="0"/>
              <a:t>, and I </a:t>
            </a:r>
            <a:r>
              <a:rPr lang="da-DK" baseline="0" dirty="0" err="1"/>
              <a:t>will</a:t>
            </a:r>
            <a:r>
              <a:rPr lang="da-DK" baseline="0" dirty="0"/>
              <a:t> briefly go </a:t>
            </a:r>
            <a:r>
              <a:rPr lang="da-DK" baseline="0" dirty="0" err="1"/>
              <a:t>through</a:t>
            </a:r>
            <a:r>
              <a:rPr lang="da-DK" baseline="0" dirty="0"/>
              <a:t> the </a:t>
            </a:r>
            <a:r>
              <a:rPr lang="da-DK" baseline="0" dirty="0" err="1"/>
              <a:t>different</a:t>
            </a:r>
            <a:r>
              <a:rPr lang="da-DK" baseline="0" dirty="0"/>
              <a:t> elements with </a:t>
            </a:r>
            <a:r>
              <a:rPr lang="da-DK" baseline="0" dirty="0" err="1"/>
              <a:t>you</a:t>
            </a:r>
            <a:r>
              <a:rPr lang="da-DK" baseline="0" dirty="0"/>
              <a:t>.</a:t>
            </a:r>
          </a:p>
          <a:p>
            <a:endParaRPr lang="da-DK" dirty="0"/>
          </a:p>
          <a:p>
            <a:r>
              <a:rPr lang="da-DK" dirty="0"/>
              <a:t>LÆS PUNKTERNE Op.</a:t>
            </a:r>
          </a:p>
          <a:p>
            <a:endParaRPr lang="da-DK" dirty="0"/>
          </a:p>
          <a:p>
            <a:r>
              <a:rPr lang="da-DK" dirty="0"/>
              <a:t>It is </a:t>
            </a:r>
            <a:r>
              <a:rPr lang="da-DK" dirty="0" err="1"/>
              <a:t>important</a:t>
            </a:r>
            <a:r>
              <a:rPr lang="da-DK" dirty="0"/>
              <a:t> </a:t>
            </a:r>
            <a:r>
              <a:rPr lang="da-DK" dirty="0" err="1"/>
              <a:t>that</a:t>
            </a:r>
            <a:r>
              <a:rPr lang="da-DK" dirty="0"/>
              <a:t> the </a:t>
            </a:r>
            <a:r>
              <a:rPr lang="da-DK" dirty="0" err="1"/>
              <a:t>buisness</a:t>
            </a:r>
            <a:r>
              <a:rPr lang="da-DK" dirty="0"/>
              <a:t> plan </a:t>
            </a:r>
            <a:r>
              <a:rPr lang="da-DK" dirty="0" err="1"/>
              <a:t>becomes</a:t>
            </a:r>
            <a:r>
              <a:rPr lang="da-DK" dirty="0"/>
              <a:t> a </a:t>
            </a:r>
            <a:r>
              <a:rPr lang="da-DK" dirty="0" err="1"/>
              <a:t>dynamic</a:t>
            </a:r>
            <a:r>
              <a:rPr lang="da-DK" dirty="0"/>
              <a:t> </a:t>
            </a:r>
            <a:r>
              <a:rPr lang="da-DK" dirty="0" err="1"/>
              <a:t>tool</a:t>
            </a:r>
            <a:r>
              <a:rPr lang="da-DK" dirty="0"/>
              <a:t> and not just </a:t>
            </a:r>
            <a:r>
              <a:rPr lang="da-DK" dirty="0" err="1"/>
              <a:t>something</a:t>
            </a:r>
            <a:r>
              <a:rPr lang="da-DK" dirty="0"/>
              <a:t> </a:t>
            </a:r>
            <a:r>
              <a:rPr lang="da-DK" dirty="0" err="1"/>
              <a:t>that</a:t>
            </a:r>
            <a:r>
              <a:rPr lang="da-DK" dirty="0"/>
              <a:t> </a:t>
            </a:r>
            <a:r>
              <a:rPr lang="da-DK" dirty="0" err="1"/>
              <a:t>ends</a:t>
            </a:r>
            <a:r>
              <a:rPr lang="da-DK" dirty="0"/>
              <a:t> up in a </a:t>
            </a:r>
            <a:r>
              <a:rPr lang="da-DK" dirty="0" err="1"/>
              <a:t>drawer</a:t>
            </a:r>
            <a:r>
              <a:rPr lang="da-DK" dirty="0"/>
              <a:t>. </a:t>
            </a:r>
            <a:r>
              <a:rPr lang="da-DK" dirty="0" err="1"/>
              <a:t>Also</a:t>
            </a:r>
            <a:r>
              <a:rPr lang="da-DK" dirty="0"/>
              <a:t> note </a:t>
            </a:r>
            <a:r>
              <a:rPr lang="da-DK" dirty="0" err="1"/>
              <a:t>that</a:t>
            </a:r>
            <a:r>
              <a:rPr lang="da-DK" dirty="0"/>
              <a:t> of </a:t>
            </a:r>
            <a:r>
              <a:rPr lang="da-DK" dirty="0" err="1"/>
              <a:t>course</a:t>
            </a:r>
            <a:r>
              <a:rPr lang="da-DK" dirty="0"/>
              <a:t> all elements </a:t>
            </a:r>
            <a:r>
              <a:rPr lang="da-DK" dirty="0" err="1"/>
              <a:t>are</a:t>
            </a:r>
            <a:r>
              <a:rPr lang="da-DK" dirty="0"/>
              <a:t> </a:t>
            </a:r>
            <a:r>
              <a:rPr lang="da-DK" dirty="0" err="1"/>
              <a:t>interconnected</a:t>
            </a:r>
            <a:r>
              <a:rPr lang="da-DK" dirty="0"/>
              <a:t>. I </a:t>
            </a:r>
            <a:r>
              <a:rPr lang="da-DK" dirty="0" err="1"/>
              <a:t>you</a:t>
            </a:r>
            <a:r>
              <a:rPr lang="da-DK" dirty="0"/>
              <a:t> </a:t>
            </a:r>
            <a:r>
              <a:rPr lang="da-DK" dirty="0" err="1"/>
              <a:t>change</a:t>
            </a:r>
            <a:r>
              <a:rPr lang="da-DK" dirty="0"/>
              <a:t> the </a:t>
            </a:r>
            <a:r>
              <a:rPr lang="da-DK" dirty="0" err="1"/>
              <a:t>product</a:t>
            </a:r>
            <a:r>
              <a:rPr lang="da-DK" dirty="0"/>
              <a:t> range, så </a:t>
            </a:r>
            <a:r>
              <a:rPr lang="da-DK" dirty="0" err="1"/>
              <a:t>will</a:t>
            </a:r>
            <a:r>
              <a:rPr lang="da-DK" dirty="0"/>
              <a:t> </a:t>
            </a:r>
            <a:r>
              <a:rPr lang="da-DK" dirty="0" err="1"/>
              <a:t>your</a:t>
            </a:r>
            <a:r>
              <a:rPr lang="da-DK" dirty="0"/>
              <a:t> </a:t>
            </a:r>
            <a:r>
              <a:rPr lang="da-DK" dirty="0" err="1"/>
              <a:t>target</a:t>
            </a:r>
            <a:r>
              <a:rPr lang="da-DK" dirty="0"/>
              <a:t>  </a:t>
            </a:r>
            <a:r>
              <a:rPr lang="da-DK" dirty="0" err="1"/>
              <a:t>group</a:t>
            </a:r>
            <a:r>
              <a:rPr lang="da-DK" dirty="0"/>
              <a:t> etc.</a:t>
            </a:r>
          </a:p>
          <a:p>
            <a:endParaRPr lang="da-DK" dirty="0"/>
          </a:p>
          <a:p>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20</a:t>
            </a:fld>
            <a:endParaRPr lang="da-DK"/>
          </a:p>
        </p:txBody>
      </p:sp>
    </p:spTree>
    <p:extLst>
      <p:ext uri="{BB962C8B-B14F-4D97-AF65-F5344CB8AC3E}">
        <p14:creationId xmlns:p14="http://schemas.microsoft.com/office/powerpoint/2010/main" val="77776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defRPr/>
            </a:pPr>
            <a:r>
              <a:rPr lang="da-DK" sz="1600" dirty="0"/>
              <a:t>Startvækst Aarhus is the official Business Authority in Aarhus Kommune. </a:t>
            </a:r>
          </a:p>
          <a:p>
            <a:pPr>
              <a:defRPr/>
            </a:pPr>
            <a:endParaRPr lang="da-DK" sz="1600" dirty="0"/>
          </a:p>
          <a:p>
            <a:pPr>
              <a:defRPr/>
            </a:pPr>
            <a:r>
              <a:rPr lang="da-DK" sz="1600" dirty="0" err="1"/>
              <a:t>Our</a:t>
            </a:r>
            <a:r>
              <a:rPr lang="da-DK" sz="1600" dirty="0"/>
              <a:t> mission is to </a:t>
            </a:r>
            <a:r>
              <a:rPr lang="da-DK" sz="1600" dirty="0" err="1"/>
              <a:t>help</a:t>
            </a:r>
            <a:r>
              <a:rPr lang="da-DK" sz="1600" dirty="0"/>
              <a:t> </a:t>
            </a:r>
            <a:r>
              <a:rPr lang="da-DK" sz="1600" dirty="0" err="1"/>
              <a:t>entrepreneurs</a:t>
            </a:r>
            <a:r>
              <a:rPr lang="da-DK" sz="1600" dirty="0"/>
              <a:t> startup and </a:t>
            </a:r>
            <a:r>
              <a:rPr lang="da-DK" sz="1600" dirty="0" err="1"/>
              <a:t>grow</a:t>
            </a:r>
            <a:r>
              <a:rPr lang="da-DK" sz="1600" dirty="0"/>
              <a:t> </a:t>
            </a:r>
            <a:r>
              <a:rPr lang="da-DK" sz="1600" dirty="0" err="1"/>
              <a:t>their</a:t>
            </a:r>
            <a:r>
              <a:rPr lang="da-DK" sz="1600" dirty="0"/>
              <a:t> </a:t>
            </a:r>
            <a:r>
              <a:rPr lang="da-DK" sz="1600" dirty="0" err="1"/>
              <a:t>businesses</a:t>
            </a:r>
            <a:r>
              <a:rPr lang="da-DK" sz="1600" dirty="0"/>
              <a:t>.</a:t>
            </a:r>
          </a:p>
          <a:p>
            <a:pPr>
              <a:defRPr/>
            </a:pPr>
            <a:endParaRPr lang="da-DK" sz="1600" dirty="0"/>
          </a:p>
          <a:p>
            <a:pPr>
              <a:defRPr/>
            </a:pPr>
            <a:r>
              <a:rPr lang="da-DK" sz="1600" dirty="0"/>
              <a:t>This is </a:t>
            </a:r>
            <a:r>
              <a:rPr lang="da-DK" sz="1600" dirty="0" err="1"/>
              <a:t>our</a:t>
            </a:r>
            <a:r>
              <a:rPr lang="da-DK" sz="1600" dirty="0"/>
              <a:t> web sit </a:t>
            </a:r>
            <a:r>
              <a:rPr lang="da-DK" sz="1600" dirty="0" err="1"/>
              <a:t>where</a:t>
            </a:r>
            <a:r>
              <a:rPr lang="da-DK" sz="1600" dirty="0"/>
              <a:t> </a:t>
            </a:r>
            <a:r>
              <a:rPr lang="da-DK" sz="1600" dirty="0" err="1"/>
              <a:t>you</a:t>
            </a:r>
            <a:r>
              <a:rPr lang="da-DK" sz="1600" dirty="0"/>
              <a:t> </a:t>
            </a:r>
            <a:r>
              <a:rPr lang="da-DK" sz="1600" dirty="0" err="1"/>
              <a:t>will</a:t>
            </a:r>
            <a:r>
              <a:rPr lang="da-DK" sz="1600" dirty="0"/>
              <a:t> find all kinds of information </a:t>
            </a:r>
            <a:r>
              <a:rPr lang="da-DK" sz="1600" dirty="0" err="1"/>
              <a:t>about</a:t>
            </a:r>
            <a:r>
              <a:rPr lang="da-DK" sz="1600" dirty="0"/>
              <a:t> </a:t>
            </a:r>
            <a:r>
              <a:rPr lang="da-DK" sz="1600" dirty="0" err="1"/>
              <a:t>starting</a:t>
            </a:r>
            <a:r>
              <a:rPr lang="da-DK" sz="1600" dirty="0"/>
              <a:t> up a </a:t>
            </a:r>
            <a:r>
              <a:rPr lang="da-DK" sz="1600" dirty="0" err="1"/>
              <a:t>company</a:t>
            </a:r>
            <a:r>
              <a:rPr lang="da-DK" sz="1600" dirty="0"/>
              <a:t> and </a:t>
            </a:r>
            <a:r>
              <a:rPr lang="da-DK" sz="1600" dirty="0" err="1"/>
              <a:t>where</a:t>
            </a:r>
            <a:r>
              <a:rPr lang="da-DK" sz="1600" dirty="0"/>
              <a:t> </a:t>
            </a:r>
            <a:r>
              <a:rPr lang="da-DK" sz="1600" dirty="0" err="1"/>
              <a:t>you</a:t>
            </a:r>
            <a:r>
              <a:rPr lang="da-DK" sz="1600" dirty="0"/>
              <a:t> </a:t>
            </a:r>
            <a:r>
              <a:rPr lang="da-DK" sz="1600" dirty="0" err="1"/>
              <a:t>can</a:t>
            </a:r>
            <a:r>
              <a:rPr lang="da-DK" sz="1600" dirty="0"/>
              <a:t> </a:t>
            </a:r>
            <a:r>
              <a:rPr lang="da-DK" sz="1600" dirty="0" err="1"/>
              <a:t>see</a:t>
            </a:r>
            <a:r>
              <a:rPr lang="da-DK" sz="1600" dirty="0"/>
              <a:t> all </a:t>
            </a:r>
            <a:r>
              <a:rPr lang="da-DK" sz="1600" dirty="0" err="1"/>
              <a:t>our</a:t>
            </a:r>
            <a:r>
              <a:rPr lang="da-DK" sz="1600" dirty="0"/>
              <a:t> services.</a:t>
            </a:r>
          </a:p>
          <a:p>
            <a:pPr marL="228600" indent="-228600">
              <a:buFontTx/>
              <a:buAutoNum type="arabicPeriod"/>
              <a:defRPr/>
            </a:pPr>
            <a:endParaRPr lang="da-DK" sz="1600" dirty="0"/>
          </a:p>
          <a:p>
            <a:pPr>
              <a:defRPr/>
            </a:pPr>
            <a:r>
              <a:rPr lang="da-DK" sz="1600" dirty="0" err="1"/>
              <a:t>Also</a:t>
            </a:r>
            <a:r>
              <a:rPr lang="da-DK" sz="1600" dirty="0"/>
              <a:t> an English part.</a:t>
            </a:r>
          </a:p>
          <a:p>
            <a:pPr>
              <a:defRPr/>
            </a:pPr>
            <a:endParaRPr lang="da-DK" dirty="0"/>
          </a:p>
          <a:p>
            <a:pPr>
              <a:defRPr/>
            </a:pPr>
            <a:endParaRPr lang="da-DK" dirty="0"/>
          </a:p>
          <a:p>
            <a:pPr>
              <a:defRPr/>
            </a:pPr>
            <a:endParaRPr lang="da-DK" dirty="0"/>
          </a:p>
          <a:p>
            <a:pPr marL="228600" indent="-228600">
              <a:buFontTx/>
              <a:buAutoNum type="arabicPeriod"/>
              <a:defRPr/>
            </a:pPr>
            <a:endParaRPr lang="da-DK" dirty="0"/>
          </a:p>
          <a:p>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2</a:t>
            </a:fld>
            <a:endParaRPr lang="da-DK"/>
          </a:p>
        </p:txBody>
      </p:sp>
    </p:spTree>
    <p:extLst>
      <p:ext uri="{BB962C8B-B14F-4D97-AF65-F5344CB8AC3E}">
        <p14:creationId xmlns:p14="http://schemas.microsoft.com/office/powerpoint/2010/main" val="468537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kun et krav at registrere sig som virksomhed, hvis:</a:t>
            </a:r>
          </a:p>
          <a:p>
            <a:br>
              <a:rPr lang="da-DK" dirty="0"/>
            </a:br>
            <a:r>
              <a:rPr lang="da-DK" dirty="0"/>
              <a:t>-</a:t>
            </a:r>
            <a:r>
              <a:rPr lang="da-DK" b="1" dirty="0"/>
              <a:t> du har en omsætning på mere end 50.000 </a:t>
            </a:r>
            <a:r>
              <a:rPr lang="da-DK" b="1" dirty="0" err="1"/>
              <a:t>kr</a:t>
            </a:r>
            <a:r>
              <a:rPr lang="da-DK" b="1" dirty="0"/>
              <a:t> skal du momsregistreres</a:t>
            </a:r>
            <a:br>
              <a:rPr lang="da-DK" b="1" dirty="0"/>
            </a:br>
            <a:r>
              <a:rPr lang="da-DK" b="1" dirty="0"/>
              <a:t>- du skal have ansatte og udbetale løn</a:t>
            </a:r>
            <a:br>
              <a:rPr lang="da-DK" b="1" dirty="0"/>
            </a:br>
            <a:r>
              <a:rPr lang="da-DK" b="1" dirty="0"/>
              <a:t>- skal betale lønsumsafgift</a:t>
            </a:r>
            <a:br>
              <a:rPr lang="da-DK" b="1" dirty="0"/>
            </a:br>
            <a:r>
              <a:rPr lang="da-DK" b="1" dirty="0"/>
              <a:t>- Hvis du importerer varer til videresalg</a:t>
            </a:r>
            <a:br>
              <a:rPr lang="da-DK" b="1" dirty="0"/>
            </a:br>
            <a:r>
              <a:rPr lang="da-DK" b="1" dirty="0"/>
              <a:t>- Hvis du ønsker at eksportere til lande uden for EU.</a:t>
            </a:r>
            <a:br>
              <a:rPr lang="da-DK" dirty="0"/>
            </a:br>
            <a:endParaRPr lang="da-DK" dirty="0"/>
          </a:p>
          <a:p>
            <a:r>
              <a:rPr lang="da-DK" dirty="0"/>
              <a:t>Alle virksomheder og foreninger med et CVR-nummer skal have Digital Post for at kommunikere sikkert med det offentlige. Med Digital Post får virksomheden eller foreningen alle vigtige meddelelser om fx sygedagpenge, straffeattester, bilsyn og årsregnskab. Det er virksomhedens ansvar at læse posten. Det kræver en </a:t>
            </a:r>
            <a:r>
              <a:rPr lang="da-DK" dirty="0" err="1"/>
              <a:t>NemID</a:t>
            </a:r>
            <a:r>
              <a:rPr lang="da-DK" dirty="0"/>
              <a:t>-medarbejder-signatur at oprette postkassen. </a:t>
            </a:r>
          </a:p>
          <a:p>
            <a:r>
              <a:rPr lang="da-DK" dirty="0"/>
              <a:t>På </a:t>
            </a:r>
            <a:r>
              <a:rPr lang="da-DK" dirty="0">
                <a:hlinkClick r:id="rId3"/>
              </a:rPr>
              <a:t>Virk.dk/postkasse</a:t>
            </a:r>
            <a:r>
              <a:rPr lang="da-DK" dirty="0"/>
              <a:t> kan du finde hjælp til både Digital Post og </a:t>
            </a:r>
            <a:r>
              <a:rPr lang="da-DK" dirty="0" err="1"/>
              <a:t>NemID</a:t>
            </a:r>
            <a:r>
              <a:rPr lang="da-DK" dirty="0"/>
              <a:t>. Samme sted kan du kontakte en hotline, hvis du har brug for hjælp. Det er gratis at oprette en Digital </a:t>
            </a:r>
            <a:r>
              <a:rPr lang="da-DK" dirty="0" err="1"/>
              <a:t>Post-adresse</a:t>
            </a:r>
            <a:r>
              <a:rPr lang="da-DK" dirty="0"/>
              <a:t>.</a:t>
            </a:r>
          </a:p>
          <a:p>
            <a:endParaRPr lang="da-DK" dirty="0"/>
          </a:p>
          <a:p>
            <a:r>
              <a:rPr lang="da-DK" dirty="0"/>
              <a:t>Efter 1-2 uger: CVR nummer. Skal skrives på faktura.</a:t>
            </a:r>
          </a:p>
          <a:p>
            <a:endParaRPr lang="da-DK" dirty="0"/>
          </a:p>
          <a:p>
            <a:r>
              <a:rPr lang="da-DK" dirty="0"/>
              <a:t>Sørg for at holde din egen og virksomhedens økonomi adskilt via separat bankkonto</a:t>
            </a:r>
          </a:p>
        </p:txBody>
      </p:sp>
      <p:sp>
        <p:nvSpPr>
          <p:cNvPr id="4" name="Pladsholder til slidenummer 3"/>
          <p:cNvSpPr>
            <a:spLocks noGrp="1"/>
          </p:cNvSpPr>
          <p:nvPr>
            <p:ph type="sldNum" sz="quarter" idx="10"/>
          </p:nvPr>
        </p:nvSpPr>
        <p:spPr/>
        <p:txBody>
          <a:bodyPr/>
          <a:lstStyle/>
          <a:p>
            <a:fld id="{957BD8FC-B617-45C6-9A97-E6EEA43CC702}" type="slidenum">
              <a:rPr lang="da-DK" smtClean="0"/>
              <a:t>21</a:t>
            </a:fld>
            <a:endParaRPr lang="da-DK"/>
          </a:p>
        </p:txBody>
      </p:sp>
    </p:spTree>
    <p:extLst>
      <p:ext uri="{BB962C8B-B14F-4D97-AF65-F5344CB8AC3E}">
        <p14:creationId xmlns:p14="http://schemas.microsoft.com/office/powerpoint/2010/main" val="3408600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kun et krav at registrere sig som virksomhed, hvis:</a:t>
            </a:r>
          </a:p>
          <a:p>
            <a:br>
              <a:rPr lang="da-DK" dirty="0"/>
            </a:br>
            <a:r>
              <a:rPr lang="da-DK" dirty="0"/>
              <a:t>-</a:t>
            </a:r>
            <a:r>
              <a:rPr lang="da-DK" b="1" dirty="0"/>
              <a:t> du har en omsætning på mere end 50.000 </a:t>
            </a:r>
            <a:r>
              <a:rPr lang="da-DK" b="1" dirty="0" err="1"/>
              <a:t>kr</a:t>
            </a:r>
            <a:r>
              <a:rPr lang="da-DK" b="1" dirty="0"/>
              <a:t> skal du momsregistreres</a:t>
            </a:r>
            <a:br>
              <a:rPr lang="da-DK" b="1" dirty="0"/>
            </a:br>
            <a:r>
              <a:rPr lang="da-DK" b="1" dirty="0"/>
              <a:t>- du skal have ansatte og udbetale løn</a:t>
            </a:r>
            <a:br>
              <a:rPr lang="da-DK" b="1" dirty="0"/>
            </a:br>
            <a:r>
              <a:rPr lang="da-DK" b="1" dirty="0"/>
              <a:t>- skal betale lønsumsafgift</a:t>
            </a:r>
            <a:br>
              <a:rPr lang="da-DK" b="1" dirty="0"/>
            </a:br>
            <a:r>
              <a:rPr lang="da-DK" b="1" dirty="0"/>
              <a:t>- Hvis du importerer varer til videresalg</a:t>
            </a:r>
            <a:br>
              <a:rPr lang="da-DK" b="1" dirty="0"/>
            </a:br>
            <a:r>
              <a:rPr lang="da-DK" b="1" dirty="0"/>
              <a:t>- Hvis du ønsker at eksportere til lande uden for EU.</a:t>
            </a:r>
            <a:br>
              <a:rPr lang="da-DK" dirty="0"/>
            </a:br>
            <a:endParaRPr lang="da-DK" dirty="0"/>
          </a:p>
          <a:p>
            <a:r>
              <a:rPr lang="da-DK" dirty="0"/>
              <a:t>Alle virksomheder og foreninger med et CVR-nummer skal have Digital Post for at kommunikere sikkert med det offentlige. Med Digital Post får virksomheden eller foreningen alle vigtige meddelelser om fx sygedagpenge, straffeattester, bilsyn og årsregnskab. Det er virksomhedens ansvar at læse posten. Det kræver en </a:t>
            </a:r>
            <a:r>
              <a:rPr lang="da-DK" dirty="0" err="1"/>
              <a:t>NemID</a:t>
            </a:r>
            <a:r>
              <a:rPr lang="da-DK" dirty="0"/>
              <a:t>-medarbejder-signatur at oprette postkassen. </a:t>
            </a:r>
          </a:p>
          <a:p>
            <a:r>
              <a:rPr lang="da-DK" dirty="0"/>
              <a:t>På </a:t>
            </a:r>
            <a:r>
              <a:rPr lang="da-DK" dirty="0">
                <a:hlinkClick r:id="rId3"/>
              </a:rPr>
              <a:t>Virk.dk/postkasse</a:t>
            </a:r>
            <a:r>
              <a:rPr lang="da-DK" dirty="0"/>
              <a:t> kan du finde hjælp til både Digital Post og </a:t>
            </a:r>
            <a:r>
              <a:rPr lang="da-DK" dirty="0" err="1"/>
              <a:t>NemID</a:t>
            </a:r>
            <a:r>
              <a:rPr lang="da-DK" dirty="0"/>
              <a:t>. Samme sted kan du kontakte en hotline, hvis du har brug for hjælp. Det er gratis at oprette en Digital </a:t>
            </a:r>
            <a:r>
              <a:rPr lang="da-DK" dirty="0" err="1"/>
              <a:t>Post-adresse</a:t>
            </a:r>
            <a:r>
              <a:rPr lang="da-DK" dirty="0"/>
              <a:t>.</a:t>
            </a:r>
          </a:p>
          <a:p>
            <a:endParaRPr lang="da-DK" dirty="0"/>
          </a:p>
          <a:p>
            <a:r>
              <a:rPr lang="da-DK" dirty="0"/>
              <a:t>Efter 1-2 uger: CVR nummer. Skal skrives på faktura.</a:t>
            </a:r>
          </a:p>
          <a:p>
            <a:endParaRPr lang="da-DK" dirty="0"/>
          </a:p>
          <a:p>
            <a:r>
              <a:rPr lang="da-DK" dirty="0"/>
              <a:t>Sørg for at holde din egen og virksomhedens økonomi adskilt via separat bankkonto</a:t>
            </a:r>
          </a:p>
        </p:txBody>
      </p:sp>
      <p:sp>
        <p:nvSpPr>
          <p:cNvPr id="4" name="Pladsholder til slidenummer 3"/>
          <p:cNvSpPr>
            <a:spLocks noGrp="1"/>
          </p:cNvSpPr>
          <p:nvPr>
            <p:ph type="sldNum" sz="quarter" idx="10"/>
          </p:nvPr>
        </p:nvSpPr>
        <p:spPr/>
        <p:txBody>
          <a:bodyPr/>
          <a:lstStyle/>
          <a:p>
            <a:fld id="{957BD8FC-B617-45C6-9A97-E6EEA43CC702}" type="slidenum">
              <a:rPr lang="da-DK" smtClean="0"/>
              <a:t>22</a:t>
            </a:fld>
            <a:endParaRPr lang="da-DK"/>
          </a:p>
        </p:txBody>
      </p:sp>
    </p:spTree>
    <p:extLst>
      <p:ext uri="{BB962C8B-B14F-4D97-AF65-F5344CB8AC3E}">
        <p14:creationId xmlns:p14="http://schemas.microsoft.com/office/powerpoint/2010/main" val="1148665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kun et krav at registrere sig som virksomhed, hvis:</a:t>
            </a:r>
          </a:p>
          <a:p>
            <a:br>
              <a:rPr lang="da-DK" dirty="0"/>
            </a:br>
            <a:r>
              <a:rPr lang="da-DK" dirty="0"/>
              <a:t>-</a:t>
            </a:r>
            <a:r>
              <a:rPr lang="da-DK" b="1" dirty="0"/>
              <a:t> du har en omsætning på mere end 50.000 </a:t>
            </a:r>
            <a:r>
              <a:rPr lang="da-DK" b="1" dirty="0" err="1"/>
              <a:t>kr</a:t>
            </a:r>
            <a:r>
              <a:rPr lang="da-DK" b="1" dirty="0"/>
              <a:t> skal du momsregistreres</a:t>
            </a:r>
            <a:br>
              <a:rPr lang="da-DK" b="1" dirty="0"/>
            </a:br>
            <a:r>
              <a:rPr lang="da-DK" b="1" dirty="0"/>
              <a:t>- du skal have ansatte og udbetale løn</a:t>
            </a:r>
            <a:br>
              <a:rPr lang="da-DK" b="1" dirty="0"/>
            </a:br>
            <a:r>
              <a:rPr lang="da-DK" b="1" dirty="0"/>
              <a:t>- skal betale lønsumsafgift</a:t>
            </a:r>
            <a:br>
              <a:rPr lang="da-DK" b="1" dirty="0"/>
            </a:br>
            <a:r>
              <a:rPr lang="da-DK" b="1" dirty="0"/>
              <a:t>- Hvis du importerer varer til videresalg</a:t>
            </a:r>
            <a:br>
              <a:rPr lang="da-DK" b="1" dirty="0"/>
            </a:br>
            <a:r>
              <a:rPr lang="da-DK" b="1" dirty="0"/>
              <a:t>- Hvis du ønsker at eksportere til lande uden for EU.</a:t>
            </a:r>
            <a:br>
              <a:rPr lang="da-DK" dirty="0"/>
            </a:br>
            <a:endParaRPr lang="da-DK" dirty="0"/>
          </a:p>
          <a:p>
            <a:r>
              <a:rPr lang="da-DK" dirty="0"/>
              <a:t>Alle virksomheder og foreninger med et CVR-nummer skal have Digital Post for at kommunikere sikkert med det offentlige. Med Digital Post får virksomheden eller foreningen alle vigtige meddelelser om fx sygedagpenge, straffeattester, bilsyn og årsregnskab. Det er virksomhedens ansvar at læse posten. Det kræver en </a:t>
            </a:r>
            <a:r>
              <a:rPr lang="da-DK" dirty="0" err="1"/>
              <a:t>NemID</a:t>
            </a:r>
            <a:r>
              <a:rPr lang="da-DK" dirty="0"/>
              <a:t>-medarbejder-signatur at oprette postkassen. </a:t>
            </a:r>
          </a:p>
          <a:p>
            <a:r>
              <a:rPr lang="da-DK" dirty="0"/>
              <a:t>På </a:t>
            </a:r>
            <a:r>
              <a:rPr lang="da-DK" dirty="0">
                <a:hlinkClick r:id="rId3"/>
              </a:rPr>
              <a:t>Virk.dk/postkasse</a:t>
            </a:r>
            <a:r>
              <a:rPr lang="da-DK" dirty="0"/>
              <a:t> kan du finde hjælp til både Digital Post og </a:t>
            </a:r>
            <a:r>
              <a:rPr lang="da-DK" dirty="0" err="1"/>
              <a:t>NemID</a:t>
            </a:r>
            <a:r>
              <a:rPr lang="da-DK" dirty="0"/>
              <a:t>. Samme sted kan du kontakte en hotline, hvis du har brug for hjælp. Det er gratis at oprette en Digital </a:t>
            </a:r>
            <a:r>
              <a:rPr lang="da-DK" dirty="0" err="1"/>
              <a:t>Post-adresse</a:t>
            </a:r>
            <a:r>
              <a:rPr lang="da-DK" dirty="0"/>
              <a:t>.</a:t>
            </a:r>
          </a:p>
          <a:p>
            <a:endParaRPr lang="da-DK" dirty="0"/>
          </a:p>
          <a:p>
            <a:r>
              <a:rPr lang="da-DK" dirty="0"/>
              <a:t>Efter 1-2 uger: CVR nummer. Skal skrives på faktura.</a:t>
            </a:r>
          </a:p>
          <a:p>
            <a:endParaRPr lang="da-DK" dirty="0"/>
          </a:p>
          <a:p>
            <a:r>
              <a:rPr lang="da-DK" dirty="0"/>
              <a:t>Sørg for at holde din egen og virksomhedens økonomi adskilt via separat bankkonto</a:t>
            </a:r>
          </a:p>
        </p:txBody>
      </p:sp>
      <p:sp>
        <p:nvSpPr>
          <p:cNvPr id="4" name="Pladsholder til slidenummer 3"/>
          <p:cNvSpPr>
            <a:spLocks noGrp="1"/>
          </p:cNvSpPr>
          <p:nvPr>
            <p:ph type="sldNum" sz="quarter" idx="10"/>
          </p:nvPr>
        </p:nvSpPr>
        <p:spPr/>
        <p:txBody>
          <a:bodyPr/>
          <a:lstStyle/>
          <a:p>
            <a:fld id="{957BD8FC-B617-45C6-9A97-E6EEA43CC702}" type="slidenum">
              <a:rPr lang="da-DK" smtClean="0"/>
              <a:t>23</a:t>
            </a:fld>
            <a:endParaRPr lang="da-DK"/>
          </a:p>
        </p:txBody>
      </p:sp>
    </p:spTree>
    <p:extLst>
      <p:ext uri="{BB962C8B-B14F-4D97-AF65-F5344CB8AC3E}">
        <p14:creationId xmlns:p14="http://schemas.microsoft.com/office/powerpoint/2010/main" val="2811466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kun et krav at registrere sig som virksomhed, hvis:</a:t>
            </a:r>
          </a:p>
          <a:p>
            <a:br>
              <a:rPr lang="da-DK" dirty="0"/>
            </a:br>
            <a:r>
              <a:rPr lang="da-DK" dirty="0"/>
              <a:t>-</a:t>
            </a:r>
            <a:r>
              <a:rPr lang="da-DK" b="1" dirty="0"/>
              <a:t> du har en omsætning på mere end 50.000 </a:t>
            </a:r>
            <a:r>
              <a:rPr lang="da-DK" b="1" dirty="0" err="1"/>
              <a:t>kr</a:t>
            </a:r>
            <a:r>
              <a:rPr lang="da-DK" b="1" dirty="0"/>
              <a:t> skal du momsregistreres</a:t>
            </a:r>
            <a:br>
              <a:rPr lang="da-DK" b="1" dirty="0"/>
            </a:br>
            <a:r>
              <a:rPr lang="da-DK" b="1" dirty="0"/>
              <a:t>- du skal have ansatte og udbetale løn</a:t>
            </a:r>
            <a:br>
              <a:rPr lang="da-DK" b="1" dirty="0"/>
            </a:br>
            <a:r>
              <a:rPr lang="da-DK" b="1" dirty="0"/>
              <a:t>- skal betale lønsumsafgift</a:t>
            </a:r>
            <a:br>
              <a:rPr lang="da-DK" b="1" dirty="0"/>
            </a:br>
            <a:r>
              <a:rPr lang="da-DK" b="1" dirty="0"/>
              <a:t>- Hvis du importerer varer til videresalg</a:t>
            </a:r>
            <a:br>
              <a:rPr lang="da-DK" b="1" dirty="0"/>
            </a:br>
            <a:r>
              <a:rPr lang="da-DK" b="1" dirty="0"/>
              <a:t>- Hvis du ønsker at eksportere til lande uden for EU.</a:t>
            </a:r>
            <a:br>
              <a:rPr lang="da-DK" dirty="0"/>
            </a:br>
            <a:endParaRPr lang="da-DK" dirty="0"/>
          </a:p>
          <a:p>
            <a:r>
              <a:rPr lang="da-DK" dirty="0"/>
              <a:t>Alle virksomheder og foreninger med et CVR-nummer skal have Digital Post for at kommunikere sikkert med det offentlige. Med Digital Post får virksomheden eller foreningen alle vigtige meddelelser om fx sygedagpenge, straffeattester, bilsyn og årsregnskab. Det er virksomhedens ansvar at læse posten. Det kræver en </a:t>
            </a:r>
            <a:r>
              <a:rPr lang="da-DK" dirty="0" err="1"/>
              <a:t>NemID</a:t>
            </a:r>
            <a:r>
              <a:rPr lang="da-DK" dirty="0"/>
              <a:t>-medarbejder-signatur at oprette postkassen. </a:t>
            </a:r>
          </a:p>
          <a:p>
            <a:r>
              <a:rPr lang="da-DK" dirty="0"/>
              <a:t>På </a:t>
            </a:r>
            <a:r>
              <a:rPr lang="da-DK" dirty="0">
                <a:hlinkClick r:id="rId3"/>
              </a:rPr>
              <a:t>Virk.dk/postkasse</a:t>
            </a:r>
            <a:r>
              <a:rPr lang="da-DK" dirty="0"/>
              <a:t> kan du finde hjælp til både Digital Post og </a:t>
            </a:r>
            <a:r>
              <a:rPr lang="da-DK" dirty="0" err="1"/>
              <a:t>NemID</a:t>
            </a:r>
            <a:r>
              <a:rPr lang="da-DK" dirty="0"/>
              <a:t>. Samme sted kan du kontakte en hotline, hvis du har brug for hjælp. Det er gratis at oprette en Digital </a:t>
            </a:r>
            <a:r>
              <a:rPr lang="da-DK" dirty="0" err="1"/>
              <a:t>Post-adresse</a:t>
            </a:r>
            <a:r>
              <a:rPr lang="da-DK" dirty="0"/>
              <a:t>.</a:t>
            </a:r>
          </a:p>
          <a:p>
            <a:endParaRPr lang="da-DK" dirty="0"/>
          </a:p>
          <a:p>
            <a:r>
              <a:rPr lang="da-DK" dirty="0"/>
              <a:t>Efter 1-2 uger: CVR nummer. Skal skrives på faktura.</a:t>
            </a:r>
          </a:p>
          <a:p>
            <a:endParaRPr lang="da-DK" dirty="0"/>
          </a:p>
          <a:p>
            <a:r>
              <a:rPr lang="da-DK" dirty="0"/>
              <a:t>Sørg for at holde din egen og virksomhedens økonomi adskilt via separat bankkonto</a:t>
            </a:r>
          </a:p>
        </p:txBody>
      </p:sp>
      <p:sp>
        <p:nvSpPr>
          <p:cNvPr id="4" name="Pladsholder til slidenummer 3"/>
          <p:cNvSpPr>
            <a:spLocks noGrp="1"/>
          </p:cNvSpPr>
          <p:nvPr>
            <p:ph type="sldNum" sz="quarter" idx="10"/>
          </p:nvPr>
        </p:nvSpPr>
        <p:spPr/>
        <p:txBody>
          <a:bodyPr/>
          <a:lstStyle/>
          <a:p>
            <a:fld id="{957BD8FC-B617-45C6-9A97-E6EEA43CC702}" type="slidenum">
              <a:rPr lang="da-DK" smtClean="0"/>
              <a:t>24</a:t>
            </a:fld>
            <a:endParaRPr lang="da-DK"/>
          </a:p>
        </p:txBody>
      </p:sp>
    </p:spTree>
    <p:extLst>
      <p:ext uri="{BB962C8B-B14F-4D97-AF65-F5344CB8AC3E}">
        <p14:creationId xmlns:p14="http://schemas.microsoft.com/office/powerpoint/2010/main" val="986006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kun et krav at registrere sig som virksomhed, hvis:</a:t>
            </a:r>
          </a:p>
          <a:p>
            <a:br>
              <a:rPr lang="da-DK" dirty="0"/>
            </a:br>
            <a:r>
              <a:rPr lang="da-DK" dirty="0"/>
              <a:t>-</a:t>
            </a:r>
            <a:r>
              <a:rPr lang="da-DK" b="1" dirty="0"/>
              <a:t> du har en omsætning på mere end 50.000 </a:t>
            </a:r>
            <a:r>
              <a:rPr lang="da-DK" b="1" dirty="0" err="1"/>
              <a:t>kr</a:t>
            </a:r>
            <a:r>
              <a:rPr lang="da-DK" b="1" dirty="0"/>
              <a:t> skal du momsregistreres</a:t>
            </a:r>
            <a:br>
              <a:rPr lang="da-DK" b="1" dirty="0"/>
            </a:br>
            <a:r>
              <a:rPr lang="da-DK" b="1" dirty="0"/>
              <a:t>- du skal have ansatte og udbetale løn</a:t>
            </a:r>
            <a:br>
              <a:rPr lang="da-DK" b="1" dirty="0"/>
            </a:br>
            <a:r>
              <a:rPr lang="da-DK" b="1" dirty="0"/>
              <a:t>- skal betale lønsumsafgift</a:t>
            </a:r>
            <a:br>
              <a:rPr lang="da-DK" b="1" dirty="0"/>
            </a:br>
            <a:r>
              <a:rPr lang="da-DK" b="1" dirty="0"/>
              <a:t>- Hvis du importerer varer til videresalg</a:t>
            </a:r>
            <a:br>
              <a:rPr lang="da-DK" b="1" dirty="0"/>
            </a:br>
            <a:r>
              <a:rPr lang="da-DK" b="1" dirty="0"/>
              <a:t>- Hvis du ønsker at eksportere til lande uden for EU.</a:t>
            </a:r>
            <a:br>
              <a:rPr lang="da-DK" dirty="0"/>
            </a:br>
            <a:endParaRPr lang="da-DK" dirty="0"/>
          </a:p>
          <a:p>
            <a:r>
              <a:rPr lang="da-DK" dirty="0"/>
              <a:t>Alle virksomheder og foreninger med et CVR-nummer skal have Digital Post for at kommunikere sikkert med det offentlige. Med Digital Post får virksomheden eller foreningen alle vigtige meddelelser om fx sygedagpenge, straffeattester, bilsyn og årsregnskab. Det er virksomhedens ansvar at læse posten. Det kræver en </a:t>
            </a:r>
            <a:r>
              <a:rPr lang="da-DK" dirty="0" err="1"/>
              <a:t>NemID</a:t>
            </a:r>
            <a:r>
              <a:rPr lang="da-DK" dirty="0"/>
              <a:t>-medarbejder-signatur at oprette postkassen. </a:t>
            </a:r>
          </a:p>
          <a:p>
            <a:r>
              <a:rPr lang="da-DK" dirty="0"/>
              <a:t>På </a:t>
            </a:r>
            <a:r>
              <a:rPr lang="da-DK" dirty="0">
                <a:hlinkClick r:id="rId3"/>
              </a:rPr>
              <a:t>Virk.dk/postkasse</a:t>
            </a:r>
            <a:r>
              <a:rPr lang="da-DK" dirty="0"/>
              <a:t> kan du finde hjælp til både Digital Post og </a:t>
            </a:r>
            <a:r>
              <a:rPr lang="da-DK" dirty="0" err="1"/>
              <a:t>NemID</a:t>
            </a:r>
            <a:r>
              <a:rPr lang="da-DK" dirty="0"/>
              <a:t>. Samme sted kan du kontakte en hotline, hvis du har brug for hjælp. Det er gratis at oprette en Digital </a:t>
            </a:r>
            <a:r>
              <a:rPr lang="da-DK" dirty="0" err="1"/>
              <a:t>Post-adresse</a:t>
            </a:r>
            <a:r>
              <a:rPr lang="da-DK" dirty="0"/>
              <a:t>.</a:t>
            </a:r>
          </a:p>
          <a:p>
            <a:endParaRPr lang="da-DK" dirty="0"/>
          </a:p>
          <a:p>
            <a:r>
              <a:rPr lang="da-DK" dirty="0"/>
              <a:t>Efter 1-2 uger: CVR nummer. Skal skrives på faktura.</a:t>
            </a:r>
          </a:p>
          <a:p>
            <a:endParaRPr lang="da-DK" dirty="0"/>
          </a:p>
          <a:p>
            <a:r>
              <a:rPr lang="da-DK" dirty="0"/>
              <a:t>Sørg for at holde din egen og virksomhedens økonomi adskilt via separat bankkonto</a:t>
            </a:r>
          </a:p>
        </p:txBody>
      </p:sp>
      <p:sp>
        <p:nvSpPr>
          <p:cNvPr id="4" name="Pladsholder til slidenummer 3"/>
          <p:cNvSpPr>
            <a:spLocks noGrp="1"/>
          </p:cNvSpPr>
          <p:nvPr>
            <p:ph type="sldNum" sz="quarter" idx="10"/>
          </p:nvPr>
        </p:nvSpPr>
        <p:spPr/>
        <p:txBody>
          <a:bodyPr/>
          <a:lstStyle/>
          <a:p>
            <a:fld id="{957BD8FC-B617-45C6-9A97-E6EEA43CC702}" type="slidenum">
              <a:rPr lang="da-DK" smtClean="0"/>
              <a:t>25</a:t>
            </a:fld>
            <a:endParaRPr lang="da-DK"/>
          </a:p>
        </p:txBody>
      </p:sp>
    </p:spTree>
    <p:extLst>
      <p:ext uri="{BB962C8B-B14F-4D97-AF65-F5344CB8AC3E}">
        <p14:creationId xmlns:p14="http://schemas.microsoft.com/office/powerpoint/2010/main" val="12859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Nogle af jer kan have brug for en godkendelse for at kunne drive din virksomhed</a:t>
            </a:r>
            <a:br>
              <a:rPr lang="da-DK" dirty="0"/>
            </a:br>
            <a:br>
              <a:rPr lang="da-DK" dirty="0"/>
            </a:br>
            <a:r>
              <a:rPr lang="da-DK" dirty="0"/>
              <a:t>Dette er tilfældet, hvis du arbejder med mad og alkohol, men det kan også være hvis dit produkt har nogle sundhedsmæssige eller miljømæssige effekter.</a:t>
            </a:r>
          </a:p>
          <a:p>
            <a:endParaRPr lang="da-DK" dirty="0"/>
          </a:p>
          <a:p>
            <a:r>
              <a:rPr lang="da-DK" dirty="0"/>
              <a:t>Fødevarevirksomheder skal registreres i fødevarestyrelsen og du skal foretage egenkontrol</a:t>
            </a:r>
          </a:p>
          <a:p>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26</a:t>
            </a:fld>
            <a:endParaRPr lang="da-DK"/>
          </a:p>
        </p:txBody>
      </p:sp>
    </p:spTree>
    <p:extLst>
      <p:ext uri="{BB962C8B-B14F-4D97-AF65-F5344CB8AC3E}">
        <p14:creationId xmlns:p14="http://schemas.microsoft.com/office/powerpoint/2010/main" val="861604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dirty="0"/>
              <a:t>Du forpligtet til at føre registre og gøre regnskab. Bogføring  et vigtigt styringsredskab i din virksomhed.</a:t>
            </a:r>
          </a:p>
          <a:p>
            <a:endParaRPr lang="da-DK" sz="1050" dirty="0"/>
          </a:p>
          <a:p>
            <a:r>
              <a:rPr lang="da-DK" sz="1050" dirty="0"/>
              <a:t>SKAT vil kræve, at disse to ting fra dig:</a:t>
            </a:r>
          </a:p>
          <a:p>
            <a:r>
              <a:rPr lang="da-DK" sz="1050" dirty="0" err="1"/>
              <a:t>Momsregnsk</a:t>
            </a:r>
            <a:r>
              <a:rPr lang="da-DK" sz="1050" dirty="0"/>
              <a:t> + årsregnskab</a:t>
            </a:r>
          </a:p>
          <a:p>
            <a:r>
              <a:rPr lang="da-DK" sz="1050" dirty="0"/>
              <a:t> Og vi vil se lidt mere ind på det.</a:t>
            </a:r>
          </a:p>
          <a:p>
            <a:endParaRPr lang="da-DK" sz="1050" dirty="0"/>
          </a:p>
          <a:p>
            <a:pPr marL="171450" indent="-171450">
              <a:buFontTx/>
              <a:buChar char="-"/>
            </a:pPr>
            <a:r>
              <a:rPr lang="da-DK" sz="1050" dirty="0"/>
              <a:t>Din bogføring skal vise alle økonomiske aktiviteter, har virksomheden haft over et år. - Din virksomhed skal løbende (regelmæssigt) sørge for at bogføre indtægter og udgifter. </a:t>
            </a:r>
          </a:p>
          <a:p>
            <a:pPr marL="171450" indent="-171450">
              <a:buFontTx/>
              <a:buChar char="-"/>
            </a:pPr>
            <a:r>
              <a:rPr lang="da-DK" sz="1050" dirty="0"/>
              <a:t>Endvidere skal der udarbejdes et regnskab. Regnskabet skal være regelmæssigt og dokumenteres med bilag (fakturaer, regninger, lønsedler, kontoudtog mv.) Du skal gemme bilag på alle dine udgifter og indtægter. Ellers har du ikke mulighed for at dokumentere over for SKAT eller revisor, at bogføring og regnskab er lavet korrekt</a:t>
            </a:r>
          </a:p>
          <a:p>
            <a:r>
              <a:rPr lang="da-DK" sz="1050" dirty="0"/>
              <a:t> - Disse dokumenter skal opbevares i fem år.? Regnskab og bilag skal du gemme i 5 år regnet fra udløbet af det regnskabsår, som materialet vedrører. Regnskabsmaterialet for 2010 skal således opbevares til og med 31. december 2015</a:t>
            </a:r>
          </a:p>
          <a:p>
            <a:r>
              <a:rPr lang="da-DK" sz="1050" dirty="0"/>
              <a:t>Du skal opbevare regnskab og bilag på en måde, så materialet er sikret mod brand og tyveri mv. Husk at tage sikkerhedskopi af edb-bogføring mv., og gem det lige så sikkert som det øvrige regnskabsmateriale</a:t>
            </a:r>
          </a:p>
          <a:p>
            <a:pPr marL="171450" indent="-171450">
              <a:buFontTx/>
              <a:buChar char="-"/>
            </a:pPr>
            <a:r>
              <a:rPr lang="da-DK" sz="1050" dirty="0"/>
              <a:t>Du kan få en anden person til at gøre det for dig. Du har lov til selv at føre den daglige kassekladde (kasseregnskab) og overlade bogføringen helt eller delvist til din revisor, men det er stadig dig, der er ansvarlig for bogføringen</a:t>
            </a:r>
            <a:br>
              <a:rPr lang="da-DK" sz="1050" dirty="0"/>
            </a:br>
            <a:r>
              <a:rPr lang="da-DK" sz="1050" dirty="0"/>
              <a:t>SKAT skal kunne se ud af regnskabet, hvordan du har beregnet overskuddet i din virksomhed</a:t>
            </a:r>
          </a:p>
          <a:p>
            <a:r>
              <a:rPr lang="da-DK" sz="1050" dirty="0"/>
              <a:t>Herudover skal din virksomhed, hvis den er drevet som en personligt ejet virksomhed, udarbejde et skattemæssigt årsregnskab, som vedlægges selvangivelsen</a:t>
            </a:r>
          </a:p>
          <a:p>
            <a:r>
              <a:rPr lang="da-DK" sz="1050" dirty="0"/>
              <a:t>Hvis din virksomhed er organiseret som et ApS eller et A/S, skal du udarbejde et årsregnskab, som skal revideres af selskabets revisor og indsendes til Erhvervs- og Selskabsstyrelsen. Selvangivelsen indberettes til SKAT</a:t>
            </a:r>
          </a:p>
          <a:p>
            <a:r>
              <a:rPr lang="da-DK" sz="1050" dirty="0"/>
              <a:t>Som nystartet skal du normalt opgøre momsregnskabet (og/eller lønsumsafgiftsgrundlaget) hvert kvartal og indsende angivelse. Skatteregnskabet skal kun afsluttes én gang om året. Ved årets udløb skal du endvidere tælle dit varelager og opgøre varelagerets værdi</a:t>
            </a:r>
          </a:p>
          <a:p>
            <a:pPr marL="171450" indent="-171450">
              <a:buFontTx/>
              <a:buChar char="-"/>
            </a:pPr>
            <a:endParaRPr lang="da-DK" dirty="0"/>
          </a:p>
          <a:p>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27</a:t>
            </a:fld>
            <a:endParaRPr lang="da-DK"/>
          </a:p>
        </p:txBody>
      </p:sp>
    </p:spTree>
    <p:extLst>
      <p:ext uri="{BB962C8B-B14F-4D97-AF65-F5344CB8AC3E}">
        <p14:creationId xmlns:p14="http://schemas.microsoft.com/office/powerpoint/2010/main" val="1931265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Dette er blot for at illustrere proces. Du skal holde alle fakturaer, har alle papirer i orden og rapportere dem til SKAT hvert år. Ellers kan du risikere på grund af en masse penge.</a:t>
            </a:r>
            <a:br>
              <a:rPr lang="da-DK" dirty="0"/>
            </a:br>
            <a:br>
              <a:rPr lang="da-DK" dirty="0"/>
            </a:br>
            <a:r>
              <a:rPr lang="da-DK" dirty="0" err="1"/>
              <a:t>Summasumarum</a:t>
            </a:r>
            <a:r>
              <a:rPr lang="da-DK" dirty="0"/>
              <a:t> og e-</a:t>
            </a:r>
            <a:r>
              <a:rPr lang="da-DK" dirty="0" err="1"/>
              <a:t>conomics</a:t>
            </a:r>
            <a:r>
              <a:rPr lang="da-DK" dirty="0"/>
              <a:t> (de koster omkring 150 kroner om måneden), og hvis du ved, at du ikke er god til tal eller holde fakturaer, lad din kæreste, din mor eller en revisor gør det for dig.</a:t>
            </a:r>
          </a:p>
          <a:p>
            <a:endParaRPr lang="da-DK" dirty="0"/>
          </a:p>
          <a:p>
            <a:r>
              <a:rPr lang="da-DK" dirty="0" err="1"/>
              <a:t>Excelark</a:t>
            </a:r>
            <a:endParaRPr lang="da-DK" dirty="0"/>
          </a:p>
          <a:p>
            <a:endParaRPr lang="da-DK" dirty="0"/>
          </a:p>
          <a:p>
            <a:r>
              <a:rPr lang="da-DK" dirty="0"/>
              <a:t>Når året er omme skal du lave årsregnskab (senest 1. juli) og årsrapport hvis du er et </a:t>
            </a:r>
            <a:r>
              <a:rPr lang="da-DK" dirty="0" err="1"/>
              <a:t>selksalb</a:t>
            </a:r>
            <a:r>
              <a:rPr lang="da-DK" dirty="0"/>
              <a:t>.</a:t>
            </a:r>
          </a:p>
          <a:p>
            <a:endParaRPr lang="da-DK" dirty="0"/>
          </a:p>
          <a:p>
            <a:pPr>
              <a:defRPr/>
            </a:pPr>
            <a:endParaRPr lang="da-DK" dirty="0">
              <a:solidFill>
                <a:schemeClr val="accent4"/>
              </a:solidFill>
            </a:endParaRPr>
          </a:p>
          <a:p>
            <a:pPr>
              <a:defRPr/>
            </a:pPr>
            <a:endParaRPr lang="da-DK" dirty="0"/>
          </a:p>
          <a:p>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28</a:t>
            </a:fld>
            <a:endParaRPr lang="da-DK"/>
          </a:p>
        </p:txBody>
      </p:sp>
    </p:spTree>
    <p:extLst>
      <p:ext uri="{BB962C8B-B14F-4D97-AF65-F5344CB8AC3E}">
        <p14:creationId xmlns:p14="http://schemas.microsoft.com/office/powerpoint/2010/main" val="1276948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dirty="0"/>
              <a:t>Du forpligtet til at føre registre og gøre regnskab. Bogføring  et vigtigt styringsredskab i din virksomhed.</a:t>
            </a:r>
          </a:p>
          <a:p>
            <a:endParaRPr lang="da-DK" sz="1050" dirty="0"/>
          </a:p>
          <a:p>
            <a:r>
              <a:rPr lang="da-DK" sz="1050" dirty="0"/>
              <a:t>SKAT vil kræve, at disse to ting fra dig:</a:t>
            </a:r>
          </a:p>
          <a:p>
            <a:r>
              <a:rPr lang="da-DK" sz="1050" dirty="0" err="1"/>
              <a:t>Momsregnsk</a:t>
            </a:r>
            <a:r>
              <a:rPr lang="da-DK" sz="1050" dirty="0"/>
              <a:t> + årsregnskab</a:t>
            </a:r>
          </a:p>
          <a:p>
            <a:r>
              <a:rPr lang="da-DK" sz="1050" dirty="0"/>
              <a:t> Og vi vil se lidt mere ind på det.</a:t>
            </a:r>
          </a:p>
          <a:p>
            <a:endParaRPr lang="da-DK" sz="1050" dirty="0"/>
          </a:p>
          <a:p>
            <a:pPr marL="171450" indent="-171450">
              <a:buFontTx/>
              <a:buChar char="-"/>
            </a:pPr>
            <a:r>
              <a:rPr lang="da-DK" sz="1050" dirty="0"/>
              <a:t>Din bogføring skal vise alle økonomiske aktiviteter, har virksomheden haft over et år. - Din virksomhed skal løbende (regelmæssigt) sørge for at bogføre indtægter og udgifter. </a:t>
            </a:r>
          </a:p>
          <a:p>
            <a:pPr marL="171450" indent="-171450">
              <a:buFontTx/>
              <a:buChar char="-"/>
            </a:pPr>
            <a:r>
              <a:rPr lang="da-DK" sz="1050" dirty="0"/>
              <a:t>Endvidere skal der udarbejdes et regnskab. Regnskabet skal være regelmæssigt og dokumenteres med bilag (fakturaer, regninger, lønsedler, kontoudtog mv.) Du skal gemme bilag på alle dine udgifter og indtægter. Ellers har du ikke mulighed for at dokumentere over for SKAT eller revisor, at bogføring og regnskab er lavet korrekt</a:t>
            </a:r>
          </a:p>
          <a:p>
            <a:r>
              <a:rPr lang="da-DK" sz="1050" dirty="0"/>
              <a:t> - Disse dokumenter skal opbevares i fem år.? Regnskab og bilag skal du gemme i 5 år regnet fra udløbet af det regnskabsår, som materialet vedrører. Regnskabsmaterialet for 2010 skal således opbevares til og med 31. december 2015</a:t>
            </a:r>
          </a:p>
          <a:p>
            <a:r>
              <a:rPr lang="da-DK" sz="1050" dirty="0"/>
              <a:t>Du skal opbevare regnskab og bilag på en måde, så materialet er sikret mod brand og tyveri mv. Husk at tage sikkerhedskopi af edb-bogføring mv., og gem det lige så sikkert som det øvrige regnskabsmateriale</a:t>
            </a:r>
          </a:p>
          <a:p>
            <a:pPr marL="171450" indent="-171450">
              <a:buFontTx/>
              <a:buChar char="-"/>
            </a:pPr>
            <a:r>
              <a:rPr lang="da-DK" sz="1050" dirty="0"/>
              <a:t>Du kan få en anden person til at gøre det for dig. Du har lov til selv at føre den daglige kassekladde (kasseregnskab) og overlade bogføringen helt eller delvist til din revisor, men det er stadig dig, der er ansvarlig for bogføringen</a:t>
            </a:r>
            <a:br>
              <a:rPr lang="da-DK" sz="1050" dirty="0"/>
            </a:br>
            <a:r>
              <a:rPr lang="da-DK" sz="1050" dirty="0"/>
              <a:t>SKAT skal kunne se ud af regnskabet, hvordan du har beregnet overskuddet i din virksomhed</a:t>
            </a:r>
          </a:p>
          <a:p>
            <a:r>
              <a:rPr lang="da-DK" sz="1050" dirty="0"/>
              <a:t>Herudover skal din virksomhed, hvis den er drevet som en personligt ejet virksomhed, udarbejde et skattemæssigt årsregnskab, som vedlægges selvangivelsen</a:t>
            </a:r>
          </a:p>
          <a:p>
            <a:r>
              <a:rPr lang="da-DK" sz="1050" dirty="0"/>
              <a:t>Hvis din virksomhed er organiseret som et ApS eller et A/S, skal du udarbejde et årsregnskab, som skal revideres af selskabets revisor og indsendes til Erhvervs- og Selskabsstyrelsen. Selvangivelsen indberettes til SKAT</a:t>
            </a:r>
          </a:p>
          <a:p>
            <a:r>
              <a:rPr lang="da-DK" sz="1050" dirty="0"/>
              <a:t>Som nystartet skal du normalt opgøre momsregnskabet (og/eller lønsumsafgiftsgrundlaget) hvert kvartal og indsende angivelse. Skatteregnskabet skal kun afsluttes én gang om året. Ved årets udløb skal du endvidere tælle dit varelager og opgøre varelagerets værdi</a:t>
            </a:r>
          </a:p>
          <a:p>
            <a:pPr marL="171450" indent="-171450">
              <a:buFontTx/>
              <a:buChar char="-"/>
            </a:pPr>
            <a:endParaRPr lang="da-DK" dirty="0"/>
          </a:p>
          <a:p>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29</a:t>
            </a:fld>
            <a:endParaRPr lang="da-DK"/>
          </a:p>
        </p:txBody>
      </p:sp>
    </p:spTree>
    <p:extLst>
      <p:ext uri="{BB962C8B-B14F-4D97-AF65-F5344CB8AC3E}">
        <p14:creationId xmlns:p14="http://schemas.microsoft.com/office/powerpoint/2010/main" val="3259536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Nogle forsikringer er tvungne andre frivillige.</a:t>
            </a:r>
            <a:endParaRPr lang="da-DK" dirty="0"/>
          </a:p>
          <a:p>
            <a:br>
              <a:rPr lang="da-DK" dirty="0"/>
            </a:br>
            <a:r>
              <a:rPr lang="da-DK" b="1" dirty="0"/>
              <a:t>Virksomhedens lovpligtige forsikringer</a:t>
            </a:r>
            <a:br>
              <a:rPr lang="da-DK" dirty="0"/>
            </a:br>
            <a:r>
              <a:rPr lang="da-DK" b="1" dirty="0"/>
              <a:t>Arbejdsskadeforsikring</a:t>
            </a:r>
            <a:br>
              <a:rPr lang="da-DK" dirty="0"/>
            </a:br>
            <a:r>
              <a:rPr lang="da-DK" dirty="0"/>
              <a:t>Ifølge arbejdsskadesikringsloven har man pligt til at tegne en</a:t>
            </a:r>
            <a:r>
              <a:rPr lang="da-DK" i="1" dirty="0"/>
              <a:t> arbejdsskadeforsikring</a:t>
            </a:r>
            <a:r>
              <a:rPr lang="da-DK" dirty="0"/>
              <a:t>. Det gælder både lønnet og ulønnet arbejdskraft.</a:t>
            </a:r>
          </a:p>
          <a:p>
            <a:r>
              <a:rPr lang="da-DK" dirty="0"/>
              <a:t>Du kan tegne en arbejdsskadeforsikring i de fleste danske forsikringsselskaber.</a:t>
            </a:r>
          </a:p>
          <a:p>
            <a:r>
              <a:rPr lang="da-DK" b="1" dirty="0"/>
              <a:t>Arbejdsmarkedets Erhvervssygdomssikring (AES)</a:t>
            </a:r>
            <a:br>
              <a:rPr lang="da-DK" dirty="0"/>
            </a:br>
            <a:r>
              <a:rPr lang="da-DK" dirty="0"/>
              <a:t>Ifølge arbejdsskadesikringsloven har man som arbejdsgiver, der ansætter personer til at arbejde for sig, pligt til at tegne en </a:t>
            </a:r>
            <a:r>
              <a:rPr lang="da-DK" i="1" dirty="0"/>
              <a:t>erhvervssygdomsforsikring</a:t>
            </a:r>
            <a:r>
              <a:rPr lang="da-DK" dirty="0"/>
              <a:t>. Det gælder både lønnet og ulønnet arbejdskraft. AES sikrer, at ansatte, der får en erhvervssygdom, eller deres efterladte kan få erstatning og godtgørelse.</a:t>
            </a:r>
            <a:br>
              <a:rPr lang="da-DK" dirty="0"/>
            </a:br>
            <a:r>
              <a:rPr lang="da-DK" b="1" dirty="0"/>
              <a:t>Øvrige forsikringer </a:t>
            </a:r>
            <a:endParaRPr lang="da-DK" dirty="0"/>
          </a:p>
          <a:p>
            <a:r>
              <a:rPr lang="da-DK" dirty="0"/>
              <a:t>Vurder selv behovet. Her er nævnt et udvalg af mulige forsikringer, man kan tegne:</a:t>
            </a:r>
          </a:p>
          <a:p>
            <a:r>
              <a:rPr lang="da-DK" b="1" dirty="0"/>
              <a:t>Bygningsforsikring</a:t>
            </a:r>
            <a:r>
              <a:rPr lang="da-DK" dirty="0"/>
              <a:t> – dækker brand, indbrud, vand- og stormskade mv.</a:t>
            </a:r>
          </a:p>
          <a:p>
            <a:r>
              <a:rPr lang="da-DK" b="1" dirty="0"/>
              <a:t>Produktansvar</a:t>
            </a:r>
            <a:r>
              <a:rPr lang="da-DK" dirty="0"/>
              <a:t> – dækker det ansvar som producent eller sælger pålægges, hvis defekte produkter eller ydelser medfører skade på personer eller ting efter levering</a:t>
            </a:r>
          </a:p>
          <a:p>
            <a:r>
              <a:rPr lang="da-DK" b="1" dirty="0"/>
              <a:t>Almindeligt erhvervsansvar</a:t>
            </a:r>
            <a:r>
              <a:rPr lang="da-DK" dirty="0"/>
              <a:t> – dækker skader, du måtte forvolde, hvis du f.eks. er på besøg hos en kunde og kommer til at vælte en kostbar kinesisk vase</a:t>
            </a:r>
          </a:p>
          <a:p>
            <a:r>
              <a:rPr lang="da-DK" b="1" dirty="0"/>
              <a:t>Professionel ansvarsforsikring</a:t>
            </a:r>
            <a:r>
              <a:rPr lang="da-DK" dirty="0"/>
              <a:t> – dækker skader, du måtte forvolde som led i dit erhverv. Revisorer og bygningskonstruktører er f.eks. forpligtede til at have en sådan forsikring, som dækker kunders tab, hvis de f.eks. giver forkert rådgivning.</a:t>
            </a:r>
            <a:br>
              <a:rPr lang="da-DK" dirty="0"/>
            </a:br>
            <a:r>
              <a:rPr lang="da-DK" b="1" dirty="0"/>
              <a:t>Driftsforsikring</a:t>
            </a:r>
            <a:r>
              <a:rPr lang="da-DK" dirty="0"/>
              <a:t> – dækker, hvis arbejdstager eller -giver uagtsomt påfører en kunde tab af omsætning i forbindelse med udførelse af arbejde.</a:t>
            </a:r>
            <a:br>
              <a:rPr lang="da-DK" dirty="0"/>
            </a:br>
            <a:r>
              <a:rPr lang="da-DK" b="1" dirty="0"/>
              <a:t>Transportforsikring</a:t>
            </a:r>
            <a:r>
              <a:rPr lang="da-DK" dirty="0"/>
              <a:t> – dækker skader og tab af varer i forbindelse med import og eksport</a:t>
            </a:r>
            <a:br>
              <a:rPr lang="da-DK" dirty="0"/>
            </a:br>
            <a:r>
              <a:rPr lang="da-DK" b="1" dirty="0"/>
              <a:t>Maskin- og edb forsikring</a:t>
            </a:r>
            <a:r>
              <a:rPr lang="da-DK" dirty="0"/>
              <a:t> – dækker skader på produktionsmaskiner og edb-anlæg</a:t>
            </a:r>
          </a:p>
          <a:p>
            <a:pPr>
              <a:defRPr/>
            </a:pPr>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30</a:t>
            </a:fld>
            <a:endParaRPr lang="da-DK"/>
          </a:p>
        </p:txBody>
      </p:sp>
    </p:spTree>
    <p:extLst>
      <p:ext uri="{BB962C8B-B14F-4D97-AF65-F5344CB8AC3E}">
        <p14:creationId xmlns:p14="http://schemas.microsoft.com/office/powerpoint/2010/main" val="307366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57BD8FC-B617-45C6-9A97-E6EEA43CC702}" type="slidenum">
              <a:rPr lang="da-DK" smtClean="0"/>
              <a:t>3</a:t>
            </a:fld>
            <a:endParaRPr lang="da-DK"/>
          </a:p>
        </p:txBody>
      </p:sp>
    </p:spTree>
    <p:extLst>
      <p:ext uri="{BB962C8B-B14F-4D97-AF65-F5344CB8AC3E}">
        <p14:creationId xmlns:p14="http://schemas.microsoft.com/office/powerpoint/2010/main" val="93852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1) Forsikringer som indehaveren kan tegne</a:t>
            </a:r>
            <a:br>
              <a:rPr lang="da-DK" b="1" dirty="0"/>
            </a:br>
            <a:r>
              <a:rPr lang="da-DK" b="1" dirty="0"/>
              <a:t>- Sygedagpengeforsikring</a:t>
            </a:r>
            <a:br>
              <a:rPr lang="da-DK" dirty="0"/>
            </a:br>
            <a:r>
              <a:rPr lang="da-DK" dirty="0"/>
              <a:t>Som selvstændig har du ret til sygedagpenge fra kommunen efter 14 dage, </a:t>
            </a:r>
            <a:r>
              <a:rPr lang="da-DK" dirty="0">
                <a:hlinkClick r:id="rId3"/>
              </a:rPr>
              <a:t>hvis du bliver syg.</a:t>
            </a:r>
            <a:r>
              <a:rPr lang="da-DK" dirty="0"/>
              <a:t> Du skal dog opfylde sygedagpengelovens betingelser, som bl.a. siger, at du skal have drevet selvstændig virksomhed i væsentligt omfang inden for de sidste 12 måneder og haft overskud i virksomheden.</a:t>
            </a:r>
          </a:p>
          <a:p>
            <a:r>
              <a:rPr lang="da-DK" dirty="0"/>
              <a:t>Du kan tegne en tillægsforsikring, så du kan få sygedagpenge fra dag 2.</a:t>
            </a:r>
            <a:br>
              <a:rPr lang="da-DK" dirty="0"/>
            </a:br>
            <a:r>
              <a:rPr lang="da-DK" dirty="0"/>
              <a:t>Den frivillige forsikring tegnes hos </a:t>
            </a:r>
            <a:r>
              <a:rPr lang="da-DK" dirty="0">
                <a:hlinkClick r:id="rId4"/>
              </a:rPr>
              <a:t>Statens Administration</a:t>
            </a:r>
            <a:endParaRPr lang="da-DK" dirty="0"/>
          </a:p>
          <a:p>
            <a:r>
              <a:rPr lang="da-DK" b="1" dirty="0"/>
              <a:t>- Arbejdsmarkedets Erhvervssygdomssikring - AES</a:t>
            </a:r>
            <a:br>
              <a:rPr lang="da-DK" dirty="0"/>
            </a:br>
            <a:r>
              <a:rPr lang="da-DK" dirty="0" err="1"/>
              <a:t>AES</a:t>
            </a:r>
            <a:r>
              <a:rPr lang="da-DK" dirty="0"/>
              <a:t> giver dig mulighed for at få erstatning, hvis du får en erhvervssygdom. En erhvervssygdom er en sygdom, der skyldes arbejdet eller arbejdsforholdene, også hvis der er gået flere år, fra man har været udsat for en skadelig påvirkning, til sygdommen viser sig. Arbejdsmarkedets Erhvervssygdomssikring tegnes hos </a:t>
            </a:r>
            <a:r>
              <a:rPr lang="da-DK" dirty="0">
                <a:hlinkClick r:id="rId5"/>
              </a:rPr>
              <a:t>ATP</a:t>
            </a:r>
            <a:r>
              <a:rPr lang="da-DK" dirty="0"/>
              <a:t>. </a:t>
            </a:r>
          </a:p>
          <a:p>
            <a:r>
              <a:rPr lang="da-DK" b="1" dirty="0"/>
              <a:t>- Ulykker. </a:t>
            </a:r>
            <a:r>
              <a:rPr lang="da-DK" dirty="0"/>
              <a:t>Vær OBS på at jeres private ulykkesforsikring ikke dækker i egen virksomhed. Den skal ændres til heltid – så tal med jeres </a:t>
            </a:r>
            <a:r>
              <a:rPr lang="da-DK" dirty="0" err="1"/>
              <a:t>forsikriongsselskab</a:t>
            </a:r>
            <a:r>
              <a:rPr lang="da-DK" dirty="0"/>
              <a:t> om det. </a:t>
            </a:r>
          </a:p>
          <a:p>
            <a:r>
              <a:rPr lang="da-DK" dirty="0"/>
              <a:t>Ulykkesforsikring for indehaveren tegnes i private forsikringsselskaber.</a:t>
            </a:r>
          </a:p>
        </p:txBody>
      </p:sp>
      <p:sp>
        <p:nvSpPr>
          <p:cNvPr id="4" name="Pladsholder til slidenummer 3"/>
          <p:cNvSpPr>
            <a:spLocks noGrp="1"/>
          </p:cNvSpPr>
          <p:nvPr>
            <p:ph type="sldNum" sz="quarter" idx="10"/>
          </p:nvPr>
        </p:nvSpPr>
        <p:spPr/>
        <p:txBody>
          <a:bodyPr/>
          <a:lstStyle/>
          <a:p>
            <a:fld id="{957BD8FC-B617-45C6-9A97-E6EEA43CC702}" type="slidenum">
              <a:rPr lang="da-DK" smtClean="0"/>
              <a:t>31</a:t>
            </a:fld>
            <a:endParaRPr lang="da-DK"/>
          </a:p>
        </p:txBody>
      </p:sp>
    </p:spTree>
    <p:extLst>
      <p:ext uri="{BB962C8B-B14F-4D97-AF65-F5344CB8AC3E}">
        <p14:creationId xmlns:p14="http://schemas.microsoft.com/office/powerpoint/2010/main" val="574225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dsholder til slide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a-DK" altLang="da-DK"/>
          </a:p>
        </p:txBody>
      </p:sp>
      <p:sp>
        <p:nvSpPr>
          <p:cNvPr id="25604" name="Pladsholder til sli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DA72A8-91DC-4A5E-9781-0A49BDBBA2DE}" type="slidenum">
              <a:rPr lang="da-DK" altLang="da-DK" smtClean="0"/>
              <a:pPr/>
              <a:t>32</a:t>
            </a:fld>
            <a:endParaRPr lang="da-DK" altLang="da-DK"/>
          </a:p>
        </p:txBody>
      </p:sp>
    </p:spTree>
    <p:extLst>
      <p:ext uri="{BB962C8B-B14F-4D97-AF65-F5344CB8AC3E}">
        <p14:creationId xmlns:p14="http://schemas.microsoft.com/office/powerpoint/2010/main" val="3393873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Disse er nogle af mulighederne for iværksættere i Århus!</a:t>
            </a:r>
            <a:br>
              <a:rPr lang="da-DK" dirty="0"/>
            </a:br>
            <a:br>
              <a:rPr lang="da-DK" dirty="0"/>
            </a:br>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33</a:t>
            </a:fld>
            <a:endParaRPr lang="da-DK"/>
          </a:p>
        </p:txBody>
      </p:sp>
    </p:spTree>
    <p:extLst>
      <p:ext uri="{BB962C8B-B14F-4D97-AF65-F5344CB8AC3E}">
        <p14:creationId xmlns:p14="http://schemas.microsoft.com/office/powerpoint/2010/main" val="1428996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957BD8FC-B617-45C6-9A97-E6EEA43CC702}" type="slidenum">
              <a:rPr lang="da-DK" smtClean="0"/>
              <a:t>34</a:t>
            </a:fld>
            <a:endParaRPr lang="da-DK"/>
          </a:p>
        </p:txBody>
      </p:sp>
    </p:spTree>
    <p:extLst>
      <p:ext uri="{BB962C8B-B14F-4D97-AF65-F5344CB8AC3E}">
        <p14:creationId xmlns:p14="http://schemas.microsoft.com/office/powerpoint/2010/main" val="1195252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69988" y="1298575"/>
            <a:ext cx="4471987" cy="3355975"/>
          </a:xfrm>
        </p:spPr>
      </p:sp>
      <p:sp>
        <p:nvSpPr>
          <p:cNvPr id="3" name="Pladsholder til noter 2"/>
          <p:cNvSpPr>
            <a:spLocks noGrp="1"/>
          </p:cNvSpPr>
          <p:nvPr>
            <p:ph type="body" idx="1"/>
          </p:nvPr>
        </p:nvSpPr>
        <p:spPr/>
        <p:txBody>
          <a:bodyPr/>
          <a:lstStyle/>
          <a:p>
            <a:pPr>
              <a:defRPr/>
            </a:pPr>
            <a:endParaRPr lang="da-DK" dirty="0"/>
          </a:p>
          <a:p>
            <a:pPr>
              <a:defRPr/>
            </a:pPr>
            <a:br>
              <a:rPr lang="da-DK" dirty="0"/>
            </a:br>
            <a:br>
              <a:rPr lang="da-DK" dirty="0"/>
            </a:br>
            <a:endParaRPr lang="da-DK" dirty="0">
              <a:effectLst/>
            </a:endParaRPr>
          </a:p>
        </p:txBody>
      </p:sp>
      <p:sp>
        <p:nvSpPr>
          <p:cNvPr id="4" name="Pladsholder til slidenummer 3"/>
          <p:cNvSpPr>
            <a:spLocks noGrp="1"/>
          </p:cNvSpPr>
          <p:nvPr>
            <p:ph type="sldNum" sz="quarter" idx="10"/>
          </p:nvPr>
        </p:nvSpPr>
        <p:spPr/>
        <p:txBody>
          <a:bodyPr/>
          <a:lstStyle/>
          <a:p>
            <a:fld id="{957BD8FC-B617-45C6-9A97-E6EEA43CC702}" type="slidenum">
              <a:rPr lang="da-DK" smtClean="0"/>
              <a:t>5</a:t>
            </a:fld>
            <a:endParaRPr lang="da-DK"/>
          </a:p>
        </p:txBody>
      </p:sp>
    </p:spTree>
    <p:extLst>
      <p:ext uri="{BB962C8B-B14F-4D97-AF65-F5344CB8AC3E}">
        <p14:creationId xmlns:p14="http://schemas.microsoft.com/office/powerpoint/2010/main" val="191812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dsholder til slide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sz="1600" dirty="0"/>
              <a:t>3. Face to face guidance on </a:t>
            </a:r>
            <a:r>
              <a:rPr lang="da-DK" altLang="da-DK" sz="1600" dirty="0" err="1"/>
              <a:t>your</a:t>
            </a:r>
            <a:r>
              <a:rPr lang="da-DK" altLang="da-DK" sz="1600" dirty="0"/>
              <a:t> </a:t>
            </a:r>
            <a:r>
              <a:rPr lang="da-DK" altLang="da-DK" sz="1600" dirty="0" err="1"/>
              <a:t>specific</a:t>
            </a:r>
            <a:r>
              <a:rPr lang="da-DK" altLang="da-DK" sz="1600" dirty="0"/>
              <a:t> </a:t>
            </a:r>
            <a:r>
              <a:rPr lang="da-DK" altLang="da-DK" sz="1600" dirty="0" err="1"/>
              <a:t>questions</a:t>
            </a:r>
            <a:r>
              <a:rPr lang="da-DK" altLang="da-DK" sz="1600" dirty="0"/>
              <a:t> or </a:t>
            </a:r>
            <a:r>
              <a:rPr lang="da-DK" altLang="da-DK" sz="1600" dirty="0" err="1"/>
              <a:t>challenges</a:t>
            </a:r>
            <a:endParaRPr lang="da-DK" altLang="da-DK" sz="1600" dirty="0"/>
          </a:p>
        </p:txBody>
      </p:sp>
      <p:sp>
        <p:nvSpPr>
          <p:cNvPr id="17412" name="Pladsholder til sli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8FD6F7-3A9A-42DC-B00C-B383118080D0}" type="slidenum">
              <a:rPr lang="da-DK" altLang="da-DK" smtClean="0"/>
              <a:pPr/>
              <a:t>6</a:t>
            </a:fld>
            <a:endParaRPr lang="da-DK" altLang="da-DK"/>
          </a:p>
        </p:txBody>
      </p:sp>
    </p:spTree>
    <p:extLst>
      <p:ext uri="{BB962C8B-B14F-4D97-AF65-F5344CB8AC3E}">
        <p14:creationId xmlns:p14="http://schemas.microsoft.com/office/powerpoint/2010/main" val="260373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dsholder til slide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a-DK" altLang="da-DK"/>
          </a:p>
        </p:txBody>
      </p:sp>
      <p:sp>
        <p:nvSpPr>
          <p:cNvPr id="15364" name="Pladsholder til sli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3A9CC5E8-4231-4D91-955C-B766EAFE30A5}" type="slidenum">
              <a:rPr kumimoji="0" lang="da-DK" altLang="da-DK" sz="18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da-DK" altLang="da-DK"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12515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dsholder til slide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a-DK" altLang="da-DK"/>
          </a:p>
        </p:txBody>
      </p:sp>
      <p:sp>
        <p:nvSpPr>
          <p:cNvPr id="27652" name="Pladsholder til sli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AE1785-39F6-4CF1-B9BD-AF3B1E53FAB7}" type="slidenum">
              <a:rPr lang="da-DK" altLang="da-DK" smtClean="0"/>
              <a:pPr/>
              <a:t>8</a:t>
            </a:fld>
            <a:endParaRPr lang="da-DK" altLang="da-DK"/>
          </a:p>
        </p:txBody>
      </p:sp>
    </p:spTree>
    <p:extLst>
      <p:ext uri="{BB962C8B-B14F-4D97-AF65-F5344CB8AC3E}">
        <p14:creationId xmlns:p14="http://schemas.microsoft.com/office/powerpoint/2010/main" val="3799063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dsholder til slide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a-DK" altLang="da-DK"/>
          </a:p>
        </p:txBody>
      </p:sp>
      <p:sp>
        <p:nvSpPr>
          <p:cNvPr id="25604" name="Pladsholder til sli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DA72A8-91DC-4A5E-9781-0A49BDBBA2DE}" type="slidenum">
              <a:rPr lang="da-DK" altLang="da-DK" smtClean="0"/>
              <a:pPr/>
              <a:t>9</a:t>
            </a:fld>
            <a:endParaRPr lang="da-DK" altLang="da-DK"/>
          </a:p>
        </p:txBody>
      </p:sp>
    </p:spTree>
    <p:extLst>
      <p:ext uri="{BB962C8B-B14F-4D97-AF65-F5344CB8AC3E}">
        <p14:creationId xmlns:p14="http://schemas.microsoft.com/office/powerpoint/2010/main" val="1542980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dsholder til slide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a-DK" altLang="da-DK"/>
          </a:p>
        </p:txBody>
      </p:sp>
      <p:sp>
        <p:nvSpPr>
          <p:cNvPr id="17412" name="Pladsholder til sli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A63DB9-F292-465E-96C7-9A10623672C3}" type="slidenum">
              <a:rPr lang="da-DK" altLang="da-DK" smtClean="0"/>
              <a:pPr/>
              <a:t>10</a:t>
            </a:fld>
            <a:endParaRPr lang="da-DK" altLang="da-DK"/>
          </a:p>
        </p:txBody>
      </p:sp>
    </p:spTree>
    <p:extLst>
      <p:ext uri="{BB962C8B-B14F-4D97-AF65-F5344CB8AC3E}">
        <p14:creationId xmlns:p14="http://schemas.microsoft.com/office/powerpoint/2010/main" val="3982115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slidenummer 5"/>
          <p:cNvSpPr>
            <a:spLocks noGrp="1"/>
          </p:cNvSpPr>
          <p:nvPr>
            <p:ph type="sldNum" sz="quarter" idx="12"/>
          </p:nvPr>
        </p:nvSpPr>
        <p:spPr/>
        <p:txBody>
          <a:bodyPr/>
          <a:lstStyle>
            <a:lvl1pPr>
              <a:defRPr/>
            </a:lvl1pPr>
          </a:lstStyle>
          <a:p>
            <a:fld id="{F55FC606-E3EF-4872-B040-673767AFD346}" type="slidenum">
              <a:rPr lang="da-DK"/>
              <a:pPr/>
              <a:t>‹nr.›</a:t>
            </a:fld>
            <a:endParaRPr lang="da-DK"/>
          </a:p>
        </p:txBody>
      </p:sp>
    </p:spTree>
    <p:extLst>
      <p:ext uri="{BB962C8B-B14F-4D97-AF65-F5344CB8AC3E}">
        <p14:creationId xmlns:p14="http://schemas.microsoft.com/office/powerpoint/2010/main" val="2056741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slidenummer 5"/>
          <p:cNvSpPr>
            <a:spLocks noGrp="1"/>
          </p:cNvSpPr>
          <p:nvPr>
            <p:ph type="sldNum" sz="quarter" idx="12"/>
          </p:nvPr>
        </p:nvSpPr>
        <p:spPr/>
        <p:txBody>
          <a:bodyPr/>
          <a:lstStyle>
            <a:lvl1pPr>
              <a:defRPr/>
            </a:lvl1pPr>
          </a:lstStyle>
          <a:p>
            <a:fld id="{29D19D5F-7CA8-459C-A506-C2B0F400AD31}" type="slidenum">
              <a:rPr lang="da-DK"/>
              <a:pPr/>
              <a:t>‹nr.›</a:t>
            </a:fld>
            <a:endParaRPr lang="da-DK"/>
          </a:p>
        </p:txBody>
      </p:sp>
    </p:spTree>
    <p:extLst>
      <p:ext uri="{BB962C8B-B14F-4D97-AF65-F5344CB8AC3E}">
        <p14:creationId xmlns:p14="http://schemas.microsoft.com/office/powerpoint/2010/main" val="1592021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slidenummer 5"/>
          <p:cNvSpPr>
            <a:spLocks noGrp="1"/>
          </p:cNvSpPr>
          <p:nvPr>
            <p:ph type="sldNum" sz="quarter" idx="12"/>
          </p:nvPr>
        </p:nvSpPr>
        <p:spPr/>
        <p:txBody>
          <a:bodyPr/>
          <a:lstStyle>
            <a:lvl1pPr>
              <a:defRPr/>
            </a:lvl1pPr>
          </a:lstStyle>
          <a:p>
            <a:fld id="{5331D0C5-B281-4222-A993-8A267289B309}" type="slidenum">
              <a:rPr lang="da-DK"/>
              <a:pPr/>
              <a:t>‹nr.›</a:t>
            </a:fld>
            <a:endParaRPr lang="da-DK"/>
          </a:p>
        </p:txBody>
      </p:sp>
    </p:spTree>
    <p:extLst>
      <p:ext uri="{BB962C8B-B14F-4D97-AF65-F5344CB8AC3E}">
        <p14:creationId xmlns:p14="http://schemas.microsoft.com/office/powerpoint/2010/main" val="117955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D6840819-8DD7-4716-97B9-899902BC065A}" type="slidenum">
              <a:rPr lang="da-DK"/>
              <a:pPr>
                <a:defRPr/>
              </a:pPr>
              <a:t>‹nr.›</a:t>
            </a:fld>
            <a:endParaRPr lang="da-DK"/>
          </a:p>
        </p:txBody>
      </p:sp>
    </p:spTree>
    <p:extLst>
      <p:ext uri="{BB962C8B-B14F-4D97-AF65-F5344CB8AC3E}">
        <p14:creationId xmlns:p14="http://schemas.microsoft.com/office/powerpoint/2010/main" val="301888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55D65F86-026F-4109-B8C8-D25D28C6FCD7}" type="slidenum">
              <a:rPr lang="da-DK"/>
              <a:pPr>
                <a:defRPr/>
              </a:pPr>
              <a:t>‹nr.›</a:t>
            </a:fld>
            <a:endParaRPr lang="da-DK"/>
          </a:p>
        </p:txBody>
      </p:sp>
    </p:spTree>
    <p:extLst>
      <p:ext uri="{BB962C8B-B14F-4D97-AF65-F5344CB8AC3E}">
        <p14:creationId xmlns:p14="http://schemas.microsoft.com/office/powerpoint/2010/main" val="2755735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a-DK"/>
              <a:t>Klik for at redigere i master</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1075DE4E-8473-491F-9AC4-E5F16A4A5B6A}" type="slidenum">
              <a:rPr lang="da-DK"/>
              <a:pPr>
                <a:defRPr/>
              </a:pPr>
              <a:t>‹nr.›</a:t>
            </a:fld>
            <a:endParaRPr lang="da-DK"/>
          </a:p>
        </p:txBody>
      </p:sp>
    </p:spTree>
    <p:extLst>
      <p:ext uri="{BB962C8B-B14F-4D97-AF65-F5344CB8AC3E}">
        <p14:creationId xmlns:p14="http://schemas.microsoft.com/office/powerpoint/2010/main" val="3610218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6222BC75-593F-4F5F-ACEB-0961C3C1FA65}" type="slidenum">
              <a:rPr lang="da-DK"/>
              <a:pPr>
                <a:defRPr/>
              </a:pPr>
              <a:t>‹nr.›</a:t>
            </a:fld>
            <a:endParaRPr lang="da-DK"/>
          </a:p>
        </p:txBody>
      </p:sp>
    </p:spTree>
    <p:extLst>
      <p:ext uri="{BB962C8B-B14F-4D97-AF65-F5344CB8AC3E}">
        <p14:creationId xmlns:p14="http://schemas.microsoft.com/office/powerpoint/2010/main" val="3927823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a-DK"/>
              <a:t>Klik for at redigere i master</a:t>
            </a:r>
          </a:p>
        </p:txBody>
      </p:sp>
      <p:sp>
        <p:nvSpPr>
          <p:cNvPr id="3" name="Pladsholder til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30238" y="2505075"/>
            <a:ext cx="386873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29150" y="2505075"/>
            <a:ext cx="38877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da-DK"/>
          </a:p>
        </p:txBody>
      </p:sp>
      <p:sp>
        <p:nvSpPr>
          <p:cNvPr id="8" name="Rectangle 5"/>
          <p:cNvSpPr>
            <a:spLocks noGrp="1" noChangeArrowheads="1"/>
          </p:cNvSpPr>
          <p:nvPr>
            <p:ph type="ftr" sz="quarter" idx="11"/>
          </p:nvPr>
        </p:nvSpPr>
        <p:spPr>
          <a:ln/>
        </p:spPr>
        <p:txBody>
          <a:bodyPr/>
          <a:lstStyle>
            <a:lvl1pPr>
              <a:defRPr/>
            </a:lvl1pPr>
          </a:lstStyle>
          <a:p>
            <a:pPr>
              <a:defRPr/>
            </a:pPr>
            <a:endParaRPr lang="da-DK"/>
          </a:p>
        </p:txBody>
      </p:sp>
      <p:sp>
        <p:nvSpPr>
          <p:cNvPr id="9" name="Rectangle 6"/>
          <p:cNvSpPr>
            <a:spLocks noGrp="1" noChangeArrowheads="1"/>
          </p:cNvSpPr>
          <p:nvPr>
            <p:ph type="sldNum" sz="quarter" idx="12"/>
          </p:nvPr>
        </p:nvSpPr>
        <p:spPr>
          <a:ln/>
        </p:spPr>
        <p:txBody>
          <a:bodyPr/>
          <a:lstStyle>
            <a:lvl1pPr>
              <a:defRPr/>
            </a:lvl1pPr>
          </a:lstStyle>
          <a:p>
            <a:pPr>
              <a:defRPr/>
            </a:pPr>
            <a:fld id="{1EEF0FD5-7F0B-43AF-87AF-C7F7F8801436}" type="slidenum">
              <a:rPr lang="da-DK"/>
              <a:pPr>
                <a:defRPr/>
              </a:pPr>
              <a:t>‹nr.›</a:t>
            </a:fld>
            <a:endParaRPr lang="da-DK"/>
          </a:p>
        </p:txBody>
      </p:sp>
    </p:spTree>
    <p:extLst>
      <p:ext uri="{BB962C8B-B14F-4D97-AF65-F5344CB8AC3E}">
        <p14:creationId xmlns:p14="http://schemas.microsoft.com/office/powerpoint/2010/main" val="249170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Rectangle 4"/>
          <p:cNvSpPr>
            <a:spLocks noGrp="1" noChangeArrowheads="1"/>
          </p:cNvSpPr>
          <p:nvPr>
            <p:ph type="dt" sz="half" idx="10"/>
          </p:nvPr>
        </p:nvSpPr>
        <p:spPr>
          <a:ln/>
        </p:spPr>
        <p:txBody>
          <a:bodyPr/>
          <a:lstStyle>
            <a:lvl1pPr>
              <a:defRPr/>
            </a:lvl1pPr>
          </a:lstStyle>
          <a:p>
            <a:pPr>
              <a:defRPr/>
            </a:pPr>
            <a:endParaRPr lang="da-DK"/>
          </a:p>
        </p:txBody>
      </p:sp>
      <p:sp>
        <p:nvSpPr>
          <p:cNvPr id="4" name="Rectangle 5"/>
          <p:cNvSpPr>
            <a:spLocks noGrp="1" noChangeArrowheads="1"/>
          </p:cNvSpPr>
          <p:nvPr>
            <p:ph type="ftr" sz="quarter" idx="11"/>
          </p:nvPr>
        </p:nvSpPr>
        <p:spPr>
          <a:ln/>
        </p:spPr>
        <p:txBody>
          <a:bodyPr/>
          <a:lstStyle>
            <a:lvl1pPr>
              <a:defRPr/>
            </a:lvl1pPr>
          </a:lstStyle>
          <a:p>
            <a:pPr>
              <a:defRPr/>
            </a:pPr>
            <a:endParaRPr lang="da-DK"/>
          </a:p>
        </p:txBody>
      </p:sp>
      <p:sp>
        <p:nvSpPr>
          <p:cNvPr id="5" name="Rectangle 6"/>
          <p:cNvSpPr>
            <a:spLocks noGrp="1" noChangeArrowheads="1"/>
          </p:cNvSpPr>
          <p:nvPr>
            <p:ph type="sldNum" sz="quarter" idx="12"/>
          </p:nvPr>
        </p:nvSpPr>
        <p:spPr>
          <a:ln/>
        </p:spPr>
        <p:txBody>
          <a:bodyPr/>
          <a:lstStyle>
            <a:lvl1pPr>
              <a:defRPr/>
            </a:lvl1pPr>
          </a:lstStyle>
          <a:p>
            <a:pPr>
              <a:defRPr/>
            </a:pPr>
            <a:fld id="{81BDB642-74E1-421D-B00B-E1A1D1971B95}" type="slidenum">
              <a:rPr lang="da-DK"/>
              <a:pPr>
                <a:defRPr/>
              </a:pPr>
              <a:t>‹nr.›</a:t>
            </a:fld>
            <a:endParaRPr lang="da-DK"/>
          </a:p>
        </p:txBody>
      </p:sp>
    </p:spTree>
    <p:extLst>
      <p:ext uri="{BB962C8B-B14F-4D97-AF65-F5344CB8AC3E}">
        <p14:creationId xmlns:p14="http://schemas.microsoft.com/office/powerpoint/2010/main" val="3821645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a-DK"/>
          </a:p>
        </p:txBody>
      </p:sp>
      <p:sp>
        <p:nvSpPr>
          <p:cNvPr id="3" name="Rectangle 5"/>
          <p:cNvSpPr>
            <a:spLocks noGrp="1" noChangeArrowheads="1"/>
          </p:cNvSpPr>
          <p:nvPr>
            <p:ph type="ftr" sz="quarter" idx="11"/>
          </p:nvPr>
        </p:nvSpPr>
        <p:spPr>
          <a:ln/>
        </p:spPr>
        <p:txBody>
          <a:bodyPr/>
          <a:lstStyle>
            <a:lvl1pPr>
              <a:defRPr/>
            </a:lvl1pPr>
          </a:lstStyle>
          <a:p>
            <a:pPr>
              <a:defRPr/>
            </a:pPr>
            <a:endParaRPr lang="da-DK"/>
          </a:p>
        </p:txBody>
      </p:sp>
      <p:sp>
        <p:nvSpPr>
          <p:cNvPr id="4" name="Rectangle 6"/>
          <p:cNvSpPr>
            <a:spLocks noGrp="1" noChangeArrowheads="1"/>
          </p:cNvSpPr>
          <p:nvPr>
            <p:ph type="sldNum" sz="quarter" idx="12"/>
          </p:nvPr>
        </p:nvSpPr>
        <p:spPr>
          <a:ln/>
        </p:spPr>
        <p:txBody>
          <a:bodyPr/>
          <a:lstStyle>
            <a:lvl1pPr>
              <a:defRPr/>
            </a:lvl1pPr>
          </a:lstStyle>
          <a:p>
            <a:pPr>
              <a:defRPr/>
            </a:pPr>
            <a:fld id="{7B19B704-99FB-4FBC-BB29-1DB380DD917C}" type="slidenum">
              <a:rPr lang="da-DK"/>
              <a:pPr>
                <a:defRPr/>
              </a:pPr>
              <a:t>‹nr.›</a:t>
            </a:fld>
            <a:endParaRPr lang="da-DK"/>
          </a:p>
        </p:txBody>
      </p:sp>
    </p:spTree>
    <p:extLst>
      <p:ext uri="{BB962C8B-B14F-4D97-AF65-F5344CB8AC3E}">
        <p14:creationId xmlns:p14="http://schemas.microsoft.com/office/powerpoint/2010/main" val="2982937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A0EA4490-AF08-40E2-9303-BA730E2C28C2}" type="slidenum">
              <a:rPr lang="da-DK"/>
              <a:pPr>
                <a:defRPr/>
              </a:pPr>
              <a:t>‹nr.›</a:t>
            </a:fld>
            <a:endParaRPr lang="da-DK"/>
          </a:p>
        </p:txBody>
      </p:sp>
    </p:spTree>
    <p:extLst>
      <p:ext uri="{BB962C8B-B14F-4D97-AF65-F5344CB8AC3E}">
        <p14:creationId xmlns:p14="http://schemas.microsoft.com/office/powerpoint/2010/main" val="306489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slidenummer 5"/>
          <p:cNvSpPr>
            <a:spLocks noGrp="1"/>
          </p:cNvSpPr>
          <p:nvPr>
            <p:ph type="sldNum" sz="quarter" idx="12"/>
          </p:nvPr>
        </p:nvSpPr>
        <p:spPr/>
        <p:txBody>
          <a:bodyPr/>
          <a:lstStyle>
            <a:lvl1pPr>
              <a:defRPr/>
            </a:lvl1pPr>
          </a:lstStyle>
          <a:p>
            <a:fld id="{E8347DFE-81DF-40D0-9A48-91213CC9B47E}" type="slidenum">
              <a:rPr lang="da-DK"/>
              <a:pPr/>
              <a:t>‹nr.›</a:t>
            </a:fld>
            <a:endParaRPr lang="da-DK"/>
          </a:p>
        </p:txBody>
      </p:sp>
    </p:spTree>
    <p:extLst>
      <p:ext uri="{BB962C8B-B14F-4D97-AF65-F5344CB8AC3E}">
        <p14:creationId xmlns:p14="http://schemas.microsoft.com/office/powerpoint/2010/main" val="3421604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ACA8A7B9-104A-4B0E-BD5D-193E839E7E5C}" type="slidenum">
              <a:rPr lang="da-DK"/>
              <a:pPr>
                <a:defRPr/>
              </a:pPr>
              <a:t>‹nr.›</a:t>
            </a:fld>
            <a:endParaRPr lang="da-DK"/>
          </a:p>
        </p:txBody>
      </p:sp>
    </p:spTree>
    <p:extLst>
      <p:ext uri="{BB962C8B-B14F-4D97-AF65-F5344CB8AC3E}">
        <p14:creationId xmlns:p14="http://schemas.microsoft.com/office/powerpoint/2010/main" val="4199765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0A66A55F-61A6-44C6-9D8B-BE4738310BA6}" type="slidenum">
              <a:rPr lang="da-DK"/>
              <a:pPr>
                <a:defRPr/>
              </a:pPr>
              <a:t>‹nr.›</a:t>
            </a:fld>
            <a:endParaRPr lang="da-DK"/>
          </a:p>
        </p:txBody>
      </p:sp>
    </p:spTree>
    <p:extLst>
      <p:ext uri="{BB962C8B-B14F-4D97-AF65-F5344CB8AC3E}">
        <p14:creationId xmlns:p14="http://schemas.microsoft.com/office/powerpoint/2010/main" val="3390055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B447D7A3-C37A-49F2-A0FA-092A286F8010}" type="slidenum">
              <a:rPr lang="da-DK"/>
              <a:pPr>
                <a:defRPr/>
              </a:pPr>
              <a:t>‹nr.›</a:t>
            </a:fld>
            <a:endParaRPr lang="da-DK"/>
          </a:p>
        </p:txBody>
      </p:sp>
    </p:spTree>
    <p:extLst>
      <p:ext uri="{BB962C8B-B14F-4D97-AF65-F5344CB8AC3E}">
        <p14:creationId xmlns:p14="http://schemas.microsoft.com/office/powerpoint/2010/main" val="2608243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Rectangle 4">
            <a:extLst>
              <a:ext uri="{FF2B5EF4-FFF2-40B4-BE49-F238E27FC236}">
                <a16:creationId xmlns:a16="http://schemas.microsoft.com/office/drawing/2014/main" id="{6C51D11E-805D-4D45-B088-CAA3F02BCDB8}"/>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7E6E6205-0D2A-4508-AEA8-F6284514FE7A}"/>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49ADBAAE-7F2A-46A6-B31E-64F6494453C0}"/>
              </a:ext>
            </a:extLst>
          </p:cNvPr>
          <p:cNvSpPr>
            <a:spLocks noGrp="1" noChangeArrowheads="1"/>
          </p:cNvSpPr>
          <p:nvPr>
            <p:ph type="sldNum" sz="quarter" idx="12"/>
          </p:nvPr>
        </p:nvSpPr>
        <p:spPr>
          <a:ln/>
        </p:spPr>
        <p:txBody>
          <a:bodyPr/>
          <a:lstStyle>
            <a:lvl1pPr>
              <a:defRPr/>
            </a:lvl1pPr>
          </a:lstStyle>
          <a:p>
            <a:pPr>
              <a:defRPr/>
            </a:pPr>
            <a:fld id="{0E8F3113-D86A-463B-8E03-FBFCB98739B2}" type="slidenum">
              <a:rPr lang="da-DK"/>
              <a:pPr>
                <a:defRPr/>
              </a:pPr>
              <a:t>‹nr.›</a:t>
            </a:fld>
            <a:endParaRPr lang="da-DK"/>
          </a:p>
        </p:txBody>
      </p:sp>
    </p:spTree>
    <p:extLst>
      <p:ext uri="{BB962C8B-B14F-4D97-AF65-F5344CB8AC3E}">
        <p14:creationId xmlns:p14="http://schemas.microsoft.com/office/powerpoint/2010/main" val="2951519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AAA5268B-FF47-43AE-8C18-B89350614EB8}"/>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DAE98B51-9EAC-4103-B47A-4464570CDF9E}"/>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CCA4E7B0-CB08-4DF5-814A-5BE29B84F903}"/>
              </a:ext>
            </a:extLst>
          </p:cNvPr>
          <p:cNvSpPr>
            <a:spLocks noGrp="1" noChangeArrowheads="1"/>
          </p:cNvSpPr>
          <p:nvPr>
            <p:ph type="sldNum" sz="quarter" idx="12"/>
          </p:nvPr>
        </p:nvSpPr>
        <p:spPr>
          <a:ln/>
        </p:spPr>
        <p:txBody>
          <a:bodyPr/>
          <a:lstStyle>
            <a:lvl1pPr>
              <a:defRPr/>
            </a:lvl1pPr>
          </a:lstStyle>
          <a:p>
            <a:pPr>
              <a:defRPr/>
            </a:pPr>
            <a:fld id="{21027F8A-8720-469D-9329-CFECE836649C}" type="slidenum">
              <a:rPr lang="da-DK"/>
              <a:pPr>
                <a:defRPr/>
              </a:pPr>
              <a:t>‹nr.›</a:t>
            </a:fld>
            <a:endParaRPr lang="da-DK"/>
          </a:p>
        </p:txBody>
      </p:sp>
    </p:spTree>
    <p:extLst>
      <p:ext uri="{BB962C8B-B14F-4D97-AF65-F5344CB8AC3E}">
        <p14:creationId xmlns:p14="http://schemas.microsoft.com/office/powerpoint/2010/main" val="2878778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a-DK"/>
              <a:t>Klik for at redigere i master</a:t>
            </a:r>
          </a:p>
        </p:txBody>
      </p:sp>
      <p:sp>
        <p:nvSpPr>
          <p:cNvPr id="4" name="Rectangle 4">
            <a:extLst>
              <a:ext uri="{FF2B5EF4-FFF2-40B4-BE49-F238E27FC236}">
                <a16:creationId xmlns:a16="http://schemas.microsoft.com/office/drawing/2014/main" id="{8D030570-AF4D-4537-B95C-98E15DCC6E95}"/>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4BFF8C85-050B-4B6B-8622-29E65BB866B8}"/>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0D712706-B53A-472C-ACD8-B77DF35EBC00}"/>
              </a:ext>
            </a:extLst>
          </p:cNvPr>
          <p:cNvSpPr>
            <a:spLocks noGrp="1" noChangeArrowheads="1"/>
          </p:cNvSpPr>
          <p:nvPr>
            <p:ph type="sldNum" sz="quarter" idx="12"/>
          </p:nvPr>
        </p:nvSpPr>
        <p:spPr>
          <a:ln/>
        </p:spPr>
        <p:txBody>
          <a:bodyPr/>
          <a:lstStyle>
            <a:lvl1pPr>
              <a:defRPr/>
            </a:lvl1pPr>
          </a:lstStyle>
          <a:p>
            <a:pPr>
              <a:defRPr/>
            </a:pPr>
            <a:fld id="{1A0F8A9A-AD27-4D73-9125-CCEDC5956CF7}" type="slidenum">
              <a:rPr lang="da-DK"/>
              <a:pPr>
                <a:defRPr/>
              </a:pPr>
              <a:t>‹nr.›</a:t>
            </a:fld>
            <a:endParaRPr lang="da-DK"/>
          </a:p>
        </p:txBody>
      </p:sp>
    </p:spTree>
    <p:extLst>
      <p:ext uri="{BB962C8B-B14F-4D97-AF65-F5344CB8AC3E}">
        <p14:creationId xmlns:p14="http://schemas.microsoft.com/office/powerpoint/2010/main" val="373423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Rectangle 4">
            <a:extLst>
              <a:ext uri="{FF2B5EF4-FFF2-40B4-BE49-F238E27FC236}">
                <a16:creationId xmlns:a16="http://schemas.microsoft.com/office/drawing/2014/main" id="{B7AF83ED-7E25-409D-822E-EE9EC312A1A9}"/>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130C56BE-390E-4E93-B917-A805CA382EE0}"/>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848588EC-72AB-41EE-858C-787BF74B85DA}"/>
              </a:ext>
            </a:extLst>
          </p:cNvPr>
          <p:cNvSpPr>
            <a:spLocks noGrp="1" noChangeArrowheads="1"/>
          </p:cNvSpPr>
          <p:nvPr>
            <p:ph type="sldNum" sz="quarter" idx="12"/>
          </p:nvPr>
        </p:nvSpPr>
        <p:spPr>
          <a:ln/>
        </p:spPr>
        <p:txBody>
          <a:bodyPr/>
          <a:lstStyle>
            <a:lvl1pPr>
              <a:defRPr/>
            </a:lvl1pPr>
          </a:lstStyle>
          <a:p>
            <a:pPr>
              <a:defRPr/>
            </a:pPr>
            <a:fld id="{3CE50E50-39CC-4B06-879E-99B5CD58100E}" type="slidenum">
              <a:rPr lang="da-DK"/>
              <a:pPr>
                <a:defRPr/>
              </a:pPr>
              <a:t>‹nr.›</a:t>
            </a:fld>
            <a:endParaRPr lang="da-DK"/>
          </a:p>
        </p:txBody>
      </p:sp>
    </p:spTree>
    <p:extLst>
      <p:ext uri="{BB962C8B-B14F-4D97-AF65-F5344CB8AC3E}">
        <p14:creationId xmlns:p14="http://schemas.microsoft.com/office/powerpoint/2010/main" val="1873143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a-DK"/>
              <a:t>Klik for at redigere i master</a:t>
            </a:r>
          </a:p>
        </p:txBody>
      </p:sp>
      <p:sp>
        <p:nvSpPr>
          <p:cNvPr id="3" name="Pladsholder til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30238" y="2505075"/>
            <a:ext cx="386873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29150" y="2505075"/>
            <a:ext cx="38877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Rectangle 4">
            <a:extLst>
              <a:ext uri="{FF2B5EF4-FFF2-40B4-BE49-F238E27FC236}">
                <a16:creationId xmlns:a16="http://schemas.microsoft.com/office/drawing/2014/main" id="{FCFAC824-5064-47B2-9031-DCE635060DDD}"/>
              </a:ext>
            </a:extLst>
          </p:cNvPr>
          <p:cNvSpPr>
            <a:spLocks noGrp="1" noChangeArrowheads="1"/>
          </p:cNvSpPr>
          <p:nvPr>
            <p:ph type="dt" sz="half" idx="10"/>
          </p:nvPr>
        </p:nvSpPr>
        <p:spPr>
          <a:ln/>
        </p:spPr>
        <p:txBody>
          <a:bodyPr/>
          <a:lstStyle>
            <a:lvl1pPr>
              <a:defRPr/>
            </a:lvl1pPr>
          </a:lstStyle>
          <a:p>
            <a:pPr>
              <a:defRPr/>
            </a:pPr>
            <a:endParaRPr lang="da-DK"/>
          </a:p>
        </p:txBody>
      </p:sp>
      <p:sp>
        <p:nvSpPr>
          <p:cNvPr id="8" name="Rectangle 5">
            <a:extLst>
              <a:ext uri="{FF2B5EF4-FFF2-40B4-BE49-F238E27FC236}">
                <a16:creationId xmlns:a16="http://schemas.microsoft.com/office/drawing/2014/main" id="{97BB39E6-8E12-453C-9D6C-A1D82323E136}"/>
              </a:ext>
            </a:extLst>
          </p:cNvPr>
          <p:cNvSpPr>
            <a:spLocks noGrp="1" noChangeArrowheads="1"/>
          </p:cNvSpPr>
          <p:nvPr>
            <p:ph type="ftr" sz="quarter" idx="11"/>
          </p:nvPr>
        </p:nvSpPr>
        <p:spPr>
          <a:ln/>
        </p:spPr>
        <p:txBody>
          <a:bodyPr/>
          <a:lstStyle>
            <a:lvl1pPr>
              <a:defRPr/>
            </a:lvl1pPr>
          </a:lstStyle>
          <a:p>
            <a:pPr>
              <a:defRPr/>
            </a:pPr>
            <a:endParaRPr lang="da-DK"/>
          </a:p>
        </p:txBody>
      </p:sp>
      <p:sp>
        <p:nvSpPr>
          <p:cNvPr id="9" name="Rectangle 6">
            <a:extLst>
              <a:ext uri="{FF2B5EF4-FFF2-40B4-BE49-F238E27FC236}">
                <a16:creationId xmlns:a16="http://schemas.microsoft.com/office/drawing/2014/main" id="{23AD2431-4CD7-48C6-868C-EE03A7D0DFB3}"/>
              </a:ext>
            </a:extLst>
          </p:cNvPr>
          <p:cNvSpPr>
            <a:spLocks noGrp="1" noChangeArrowheads="1"/>
          </p:cNvSpPr>
          <p:nvPr>
            <p:ph type="sldNum" sz="quarter" idx="12"/>
          </p:nvPr>
        </p:nvSpPr>
        <p:spPr>
          <a:ln/>
        </p:spPr>
        <p:txBody>
          <a:bodyPr/>
          <a:lstStyle>
            <a:lvl1pPr>
              <a:defRPr/>
            </a:lvl1pPr>
          </a:lstStyle>
          <a:p>
            <a:pPr>
              <a:defRPr/>
            </a:pPr>
            <a:fld id="{096B52B6-576D-45F6-97EB-855BD057FC3C}" type="slidenum">
              <a:rPr lang="da-DK"/>
              <a:pPr>
                <a:defRPr/>
              </a:pPr>
              <a:t>‹nr.›</a:t>
            </a:fld>
            <a:endParaRPr lang="da-DK"/>
          </a:p>
        </p:txBody>
      </p:sp>
    </p:spTree>
    <p:extLst>
      <p:ext uri="{BB962C8B-B14F-4D97-AF65-F5344CB8AC3E}">
        <p14:creationId xmlns:p14="http://schemas.microsoft.com/office/powerpoint/2010/main" val="1679334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Rectangle 4">
            <a:extLst>
              <a:ext uri="{FF2B5EF4-FFF2-40B4-BE49-F238E27FC236}">
                <a16:creationId xmlns:a16="http://schemas.microsoft.com/office/drawing/2014/main" id="{CDAF09B3-EEE3-4A28-B34B-26B2E8B68A5D}"/>
              </a:ext>
            </a:extLst>
          </p:cNvPr>
          <p:cNvSpPr>
            <a:spLocks noGrp="1" noChangeArrowheads="1"/>
          </p:cNvSpPr>
          <p:nvPr>
            <p:ph type="dt" sz="half" idx="10"/>
          </p:nvPr>
        </p:nvSpPr>
        <p:spPr>
          <a:ln/>
        </p:spPr>
        <p:txBody>
          <a:bodyPr/>
          <a:lstStyle>
            <a:lvl1pPr>
              <a:defRPr/>
            </a:lvl1pPr>
          </a:lstStyle>
          <a:p>
            <a:pPr>
              <a:defRPr/>
            </a:pPr>
            <a:endParaRPr lang="da-DK"/>
          </a:p>
        </p:txBody>
      </p:sp>
      <p:sp>
        <p:nvSpPr>
          <p:cNvPr id="4" name="Rectangle 5">
            <a:extLst>
              <a:ext uri="{FF2B5EF4-FFF2-40B4-BE49-F238E27FC236}">
                <a16:creationId xmlns:a16="http://schemas.microsoft.com/office/drawing/2014/main" id="{35E5528C-CAC6-49C5-9BD1-C5471E30E570}"/>
              </a:ext>
            </a:extLst>
          </p:cNvPr>
          <p:cNvSpPr>
            <a:spLocks noGrp="1" noChangeArrowheads="1"/>
          </p:cNvSpPr>
          <p:nvPr>
            <p:ph type="ftr" sz="quarter" idx="11"/>
          </p:nvPr>
        </p:nvSpPr>
        <p:spPr>
          <a:ln/>
        </p:spPr>
        <p:txBody>
          <a:bodyPr/>
          <a:lstStyle>
            <a:lvl1pPr>
              <a:defRPr/>
            </a:lvl1pPr>
          </a:lstStyle>
          <a:p>
            <a:pPr>
              <a:defRPr/>
            </a:pPr>
            <a:endParaRPr lang="da-DK"/>
          </a:p>
        </p:txBody>
      </p:sp>
      <p:sp>
        <p:nvSpPr>
          <p:cNvPr id="5" name="Rectangle 6">
            <a:extLst>
              <a:ext uri="{FF2B5EF4-FFF2-40B4-BE49-F238E27FC236}">
                <a16:creationId xmlns:a16="http://schemas.microsoft.com/office/drawing/2014/main" id="{BC1B652D-74F2-45CF-8169-2DEF2C57066C}"/>
              </a:ext>
            </a:extLst>
          </p:cNvPr>
          <p:cNvSpPr>
            <a:spLocks noGrp="1" noChangeArrowheads="1"/>
          </p:cNvSpPr>
          <p:nvPr>
            <p:ph type="sldNum" sz="quarter" idx="12"/>
          </p:nvPr>
        </p:nvSpPr>
        <p:spPr>
          <a:ln/>
        </p:spPr>
        <p:txBody>
          <a:bodyPr/>
          <a:lstStyle>
            <a:lvl1pPr>
              <a:defRPr/>
            </a:lvl1pPr>
          </a:lstStyle>
          <a:p>
            <a:pPr>
              <a:defRPr/>
            </a:pPr>
            <a:fld id="{ECC048A8-23FB-4845-A488-AFFEB9B2D67C}" type="slidenum">
              <a:rPr lang="da-DK"/>
              <a:pPr>
                <a:defRPr/>
              </a:pPr>
              <a:t>‹nr.›</a:t>
            </a:fld>
            <a:endParaRPr lang="da-DK"/>
          </a:p>
        </p:txBody>
      </p:sp>
    </p:spTree>
    <p:extLst>
      <p:ext uri="{BB962C8B-B14F-4D97-AF65-F5344CB8AC3E}">
        <p14:creationId xmlns:p14="http://schemas.microsoft.com/office/powerpoint/2010/main" val="86828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2C61A9-4172-4820-B51E-1F0BF5DFD4D6}"/>
              </a:ext>
            </a:extLst>
          </p:cNvPr>
          <p:cNvSpPr>
            <a:spLocks noGrp="1" noChangeArrowheads="1"/>
          </p:cNvSpPr>
          <p:nvPr>
            <p:ph type="dt" sz="half" idx="10"/>
          </p:nvPr>
        </p:nvSpPr>
        <p:spPr>
          <a:ln/>
        </p:spPr>
        <p:txBody>
          <a:bodyPr/>
          <a:lstStyle>
            <a:lvl1pPr>
              <a:defRPr/>
            </a:lvl1pPr>
          </a:lstStyle>
          <a:p>
            <a:pPr>
              <a:defRPr/>
            </a:pPr>
            <a:endParaRPr lang="da-DK"/>
          </a:p>
        </p:txBody>
      </p:sp>
      <p:sp>
        <p:nvSpPr>
          <p:cNvPr id="3" name="Rectangle 5">
            <a:extLst>
              <a:ext uri="{FF2B5EF4-FFF2-40B4-BE49-F238E27FC236}">
                <a16:creationId xmlns:a16="http://schemas.microsoft.com/office/drawing/2014/main" id="{26C1AC59-796D-469E-82F5-6588D52D15E8}"/>
              </a:ext>
            </a:extLst>
          </p:cNvPr>
          <p:cNvSpPr>
            <a:spLocks noGrp="1" noChangeArrowheads="1"/>
          </p:cNvSpPr>
          <p:nvPr>
            <p:ph type="ftr" sz="quarter" idx="11"/>
          </p:nvPr>
        </p:nvSpPr>
        <p:spPr>
          <a:ln/>
        </p:spPr>
        <p:txBody>
          <a:bodyPr/>
          <a:lstStyle>
            <a:lvl1pPr>
              <a:defRPr/>
            </a:lvl1pPr>
          </a:lstStyle>
          <a:p>
            <a:pPr>
              <a:defRPr/>
            </a:pPr>
            <a:endParaRPr lang="da-DK"/>
          </a:p>
        </p:txBody>
      </p:sp>
      <p:sp>
        <p:nvSpPr>
          <p:cNvPr id="4" name="Rectangle 6">
            <a:extLst>
              <a:ext uri="{FF2B5EF4-FFF2-40B4-BE49-F238E27FC236}">
                <a16:creationId xmlns:a16="http://schemas.microsoft.com/office/drawing/2014/main" id="{E4C274FD-66B3-428C-8EF6-8EDE9BE72712}"/>
              </a:ext>
            </a:extLst>
          </p:cNvPr>
          <p:cNvSpPr>
            <a:spLocks noGrp="1" noChangeArrowheads="1"/>
          </p:cNvSpPr>
          <p:nvPr>
            <p:ph type="sldNum" sz="quarter" idx="12"/>
          </p:nvPr>
        </p:nvSpPr>
        <p:spPr>
          <a:ln/>
        </p:spPr>
        <p:txBody>
          <a:bodyPr/>
          <a:lstStyle>
            <a:lvl1pPr>
              <a:defRPr/>
            </a:lvl1pPr>
          </a:lstStyle>
          <a:p>
            <a:pPr>
              <a:defRPr/>
            </a:pPr>
            <a:fld id="{F28E3638-88D1-44A7-A870-11CDC173132E}" type="slidenum">
              <a:rPr lang="da-DK"/>
              <a:pPr>
                <a:defRPr/>
              </a:pPr>
              <a:t>‹nr.›</a:t>
            </a:fld>
            <a:endParaRPr lang="da-DK"/>
          </a:p>
        </p:txBody>
      </p:sp>
    </p:spTree>
    <p:extLst>
      <p:ext uri="{BB962C8B-B14F-4D97-AF65-F5344CB8AC3E}">
        <p14:creationId xmlns:p14="http://schemas.microsoft.com/office/powerpoint/2010/main" val="137599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a-DK"/>
              <a:t>Klik for at redigere i master</a:t>
            </a:r>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slidenummer 5"/>
          <p:cNvSpPr>
            <a:spLocks noGrp="1"/>
          </p:cNvSpPr>
          <p:nvPr>
            <p:ph type="sldNum" sz="quarter" idx="12"/>
          </p:nvPr>
        </p:nvSpPr>
        <p:spPr/>
        <p:txBody>
          <a:bodyPr/>
          <a:lstStyle>
            <a:lvl1pPr>
              <a:defRPr/>
            </a:lvl1pPr>
          </a:lstStyle>
          <a:p>
            <a:fld id="{ACF07590-E328-4DD3-ABDF-5FBE93EFC619}" type="slidenum">
              <a:rPr lang="da-DK"/>
              <a:pPr/>
              <a:t>‹nr.›</a:t>
            </a:fld>
            <a:endParaRPr lang="da-DK"/>
          </a:p>
        </p:txBody>
      </p:sp>
    </p:spTree>
    <p:extLst>
      <p:ext uri="{BB962C8B-B14F-4D97-AF65-F5344CB8AC3E}">
        <p14:creationId xmlns:p14="http://schemas.microsoft.com/office/powerpoint/2010/main" val="1790033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Rectangle 4">
            <a:extLst>
              <a:ext uri="{FF2B5EF4-FFF2-40B4-BE49-F238E27FC236}">
                <a16:creationId xmlns:a16="http://schemas.microsoft.com/office/drawing/2014/main" id="{4C8DA0F2-4754-4DAD-9A49-0E252428C0EE}"/>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2FB7ABFA-1E59-48C2-950F-048AAD12EF17}"/>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7C49BDBF-AD06-4207-92E8-F996CC4B86F6}"/>
              </a:ext>
            </a:extLst>
          </p:cNvPr>
          <p:cNvSpPr>
            <a:spLocks noGrp="1" noChangeArrowheads="1"/>
          </p:cNvSpPr>
          <p:nvPr>
            <p:ph type="sldNum" sz="quarter" idx="12"/>
          </p:nvPr>
        </p:nvSpPr>
        <p:spPr>
          <a:ln/>
        </p:spPr>
        <p:txBody>
          <a:bodyPr/>
          <a:lstStyle>
            <a:lvl1pPr>
              <a:defRPr/>
            </a:lvl1pPr>
          </a:lstStyle>
          <a:p>
            <a:pPr>
              <a:defRPr/>
            </a:pPr>
            <a:fld id="{D917FCEC-C791-4824-8B4A-A6760C4EC224}" type="slidenum">
              <a:rPr lang="da-DK"/>
              <a:pPr>
                <a:defRPr/>
              </a:pPr>
              <a:t>‹nr.›</a:t>
            </a:fld>
            <a:endParaRPr lang="da-DK"/>
          </a:p>
        </p:txBody>
      </p:sp>
    </p:spTree>
    <p:extLst>
      <p:ext uri="{BB962C8B-B14F-4D97-AF65-F5344CB8AC3E}">
        <p14:creationId xmlns:p14="http://schemas.microsoft.com/office/powerpoint/2010/main" val="131416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Rectangle 4">
            <a:extLst>
              <a:ext uri="{FF2B5EF4-FFF2-40B4-BE49-F238E27FC236}">
                <a16:creationId xmlns:a16="http://schemas.microsoft.com/office/drawing/2014/main" id="{0FCB6FF3-CD4D-49F4-A954-2457566BFFEC}"/>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5DCE1945-B017-48EA-9FE2-CC80A6C29BD7}"/>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0C9F918F-3549-41EA-B0CD-21980A8839CC}"/>
              </a:ext>
            </a:extLst>
          </p:cNvPr>
          <p:cNvSpPr>
            <a:spLocks noGrp="1" noChangeArrowheads="1"/>
          </p:cNvSpPr>
          <p:nvPr>
            <p:ph type="sldNum" sz="quarter" idx="12"/>
          </p:nvPr>
        </p:nvSpPr>
        <p:spPr>
          <a:ln/>
        </p:spPr>
        <p:txBody>
          <a:bodyPr/>
          <a:lstStyle>
            <a:lvl1pPr>
              <a:defRPr/>
            </a:lvl1pPr>
          </a:lstStyle>
          <a:p>
            <a:pPr>
              <a:defRPr/>
            </a:pPr>
            <a:fld id="{6CB42B8F-19F2-4299-8DD2-959618DF60D5}" type="slidenum">
              <a:rPr lang="da-DK"/>
              <a:pPr>
                <a:defRPr/>
              </a:pPr>
              <a:t>‹nr.›</a:t>
            </a:fld>
            <a:endParaRPr lang="da-DK"/>
          </a:p>
        </p:txBody>
      </p:sp>
    </p:spTree>
    <p:extLst>
      <p:ext uri="{BB962C8B-B14F-4D97-AF65-F5344CB8AC3E}">
        <p14:creationId xmlns:p14="http://schemas.microsoft.com/office/powerpoint/2010/main" val="3080882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C15B07A6-946F-43B0-97E3-C57AF1D6FD09}"/>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0EF899F5-D894-4748-A4A9-44F2836F6565}"/>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E81C77A1-B790-4216-8717-CBED64DAAC1D}"/>
              </a:ext>
            </a:extLst>
          </p:cNvPr>
          <p:cNvSpPr>
            <a:spLocks noGrp="1" noChangeArrowheads="1"/>
          </p:cNvSpPr>
          <p:nvPr>
            <p:ph type="sldNum" sz="quarter" idx="12"/>
          </p:nvPr>
        </p:nvSpPr>
        <p:spPr>
          <a:ln/>
        </p:spPr>
        <p:txBody>
          <a:bodyPr/>
          <a:lstStyle>
            <a:lvl1pPr>
              <a:defRPr/>
            </a:lvl1pPr>
          </a:lstStyle>
          <a:p>
            <a:pPr>
              <a:defRPr/>
            </a:pPr>
            <a:fld id="{39349293-4EF8-444E-AF14-0FC048616166}" type="slidenum">
              <a:rPr lang="da-DK"/>
              <a:pPr>
                <a:defRPr/>
              </a:pPr>
              <a:t>‹nr.›</a:t>
            </a:fld>
            <a:endParaRPr lang="da-DK"/>
          </a:p>
        </p:txBody>
      </p:sp>
    </p:spTree>
    <p:extLst>
      <p:ext uri="{BB962C8B-B14F-4D97-AF65-F5344CB8AC3E}">
        <p14:creationId xmlns:p14="http://schemas.microsoft.com/office/powerpoint/2010/main" val="443431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E6ED8D0C-0B21-485E-B533-C22C2C293733}"/>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26811674-C46E-4C26-BA20-9B1D63E7477D}"/>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5AF30946-8B4C-488A-886E-1A50F2023C36}"/>
              </a:ext>
            </a:extLst>
          </p:cNvPr>
          <p:cNvSpPr>
            <a:spLocks noGrp="1" noChangeArrowheads="1"/>
          </p:cNvSpPr>
          <p:nvPr>
            <p:ph type="sldNum" sz="quarter" idx="12"/>
          </p:nvPr>
        </p:nvSpPr>
        <p:spPr>
          <a:ln/>
        </p:spPr>
        <p:txBody>
          <a:bodyPr/>
          <a:lstStyle>
            <a:lvl1pPr>
              <a:defRPr/>
            </a:lvl1pPr>
          </a:lstStyle>
          <a:p>
            <a:pPr>
              <a:defRPr/>
            </a:pPr>
            <a:fld id="{1B799136-7D54-4D73-B505-D8B061128F1B}" type="slidenum">
              <a:rPr lang="da-DK"/>
              <a:pPr>
                <a:defRPr/>
              </a:pPr>
              <a:t>‹nr.›</a:t>
            </a:fld>
            <a:endParaRPr lang="da-DK"/>
          </a:p>
        </p:txBody>
      </p:sp>
    </p:spTree>
    <p:extLst>
      <p:ext uri="{BB962C8B-B14F-4D97-AF65-F5344CB8AC3E}">
        <p14:creationId xmlns:p14="http://schemas.microsoft.com/office/powerpoint/2010/main" val="3277974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B34EC-AFBC-431C-8D02-C20FA8F98693}"/>
              </a:ext>
            </a:extLst>
          </p:cNvPr>
          <p:cNvSpPr>
            <a:spLocks noGrp="1"/>
          </p:cNvSpPr>
          <p:nvPr>
            <p:ph type="ctrTitle"/>
          </p:nvPr>
        </p:nvSpPr>
        <p:spPr>
          <a:xfrm>
            <a:off x="1143000" y="1122363"/>
            <a:ext cx="6858000" cy="2387600"/>
          </a:xfrm>
        </p:spPr>
        <p:txBody>
          <a:bodyPr anchor="b"/>
          <a:lstStyle>
            <a:lvl1pPr algn="ctr">
              <a:defRPr sz="4500"/>
            </a:lvl1pPr>
          </a:lstStyle>
          <a:p>
            <a:r>
              <a:rPr lang="da-DK"/>
              <a:t>Klik for at redigere titeltypografien i masteren</a:t>
            </a:r>
          </a:p>
        </p:txBody>
      </p:sp>
      <p:sp>
        <p:nvSpPr>
          <p:cNvPr id="3" name="Undertitel 2">
            <a:extLst>
              <a:ext uri="{FF2B5EF4-FFF2-40B4-BE49-F238E27FC236}">
                <a16:creationId xmlns:a16="http://schemas.microsoft.com/office/drawing/2014/main" id="{5A1F61B0-0602-4793-8D34-B11DE0FDBD7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6CEAAA4-25FD-4E89-8FF9-37D08DA4BDF0}"/>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5" name="Pladsholder til sidefod 4">
            <a:extLst>
              <a:ext uri="{FF2B5EF4-FFF2-40B4-BE49-F238E27FC236}">
                <a16:creationId xmlns:a16="http://schemas.microsoft.com/office/drawing/2014/main" id="{5201EF24-D4DA-44FF-A5F3-60E5ED25FD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5AC2C6E-7185-4878-9EC6-BBCE078833CD}"/>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2930788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6A46F4-AF9F-42B7-80A5-7AAD6E5038B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698C986-78CA-486A-9E1B-A5D80A917D4E}"/>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7EEBFDD-AD09-4BCE-AA17-A87247CB4C5A}"/>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5" name="Pladsholder til sidefod 4">
            <a:extLst>
              <a:ext uri="{FF2B5EF4-FFF2-40B4-BE49-F238E27FC236}">
                <a16:creationId xmlns:a16="http://schemas.microsoft.com/office/drawing/2014/main" id="{4BCC4323-6799-4586-B74C-A19DA18F312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67BDDBD-120F-4FB9-B340-E376F335E739}"/>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2585239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6B201-2FC6-4E04-AA97-1F21A32874B9}"/>
              </a:ext>
            </a:extLst>
          </p:cNvPr>
          <p:cNvSpPr>
            <a:spLocks noGrp="1"/>
          </p:cNvSpPr>
          <p:nvPr>
            <p:ph type="title"/>
          </p:nvPr>
        </p:nvSpPr>
        <p:spPr>
          <a:xfrm>
            <a:off x="623888" y="1709739"/>
            <a:ext cx="7886700" cy="2852737"/>
          </a:xfrm>
        </p:spPr>
        <p:txBody>
          <a:bodyPr anchor="b"/>
          <a:lstStyle>
            <a:lvl1pPr>
              <a:defRPr sz="45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E4B6EAF-E2A0-449D-9F98-0F95AE116A3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97968F49-9A23-48B7-90F9-2E3B8BB4DDF6}"/>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5" name="Pladsholder til sidefod 4">
            <a:extLst>
              <a:ext uri="{FF2B5EF4-FFF2-40B4-BE49-F238E27FC236}">
                <a16:creationId xmlns:a16="http://schemas.microsoft.com/office/drawing/2014/main" id="{744F86F1-049A-46C5-8E39-17704201B1F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C6BA01-65FC-46AE-958C-31037BB8F3FB}"/>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152819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7FB06-23CF-4DAA-BD3C-2C734ED1286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5E64E94-8D43-4A40-B840-454379E2E849}"/>
              </a:ext>
            </a:extLst>
          </p:cNvPr>
          <p:cNvSpPr>
            <a:spLocks noGrp="1"/>
          </p:cNvSpPr>
          <p:nvPr>
            <p:ph sz="half" idx="1"/>
          </p:nvPr>
        </p:nvSpPr>
        <p:spPr>
          <a:xfrm>
            <a:off x="628650" y="1825625"/>
            <a:ext cx="38862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26B2726-83B0-4EB3-9A2B-8AC1A9D67E87}"/>
              </a:ext>
            </a:extLst>
          </p:cNvPr>
          <p:cNvSpPr>
            <a:spLocks noGrp="1"/>
          </p:cNvSpPr>
          <p:nvPr>
            <p:ph sz="half" idx="2"/>
          </p:nvPr>
        </p:nvSpPr>
        <p:spPr>
          <a:xfrm>
            <a:off x="4629150" y="1825625"/>
            <a:ext cx="38862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0CE20C4-ABF1-41C0-9831-4EF43456C56D}"/>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6" name="Pladsholder til sidefod 5">
            <a:extLst>
              <a:ext uri="{FF2B5EF4-FFF2-40B4-BE49-F238E27FC236}">
                <a16:creationId xmlns:a16="http://schemas.microsoft.com/office/drawing/2014/main" id="{CCFE7C94-DA9D-4F70-9875-B52B688AD02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8510622-EF66-4649-ADC9-40F70C5BCBBF}"/>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3243903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D52A2-4FC5-45C6-BEA8-4C74FCEA9AB4}"/>
              </a:ext>
            </a:extLst>
          </p:cNvPr>
          <p:cNvSpPr>
            <a:spLocks noGrp="1"/>
          </p:cNvSpPr>
          <p:nvPr>
            <p:ph type="title"/>
          </p:nvPr>
        </p:nvSpPr>
        <p:spPr>
          <a:xfrm>
            <a:off x="629841" y="365126"/>
            <a:ext cx="78867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F53DAAB-9833-438B-A45A-35A65E3731A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04991239-6041-4DB3-B0E8-19B218850C4C}"/>
              </a:ext>
            </a:extLst>
          </p:cNvPr>
          <p:cNvSpPr>
            <a:spLocks noGrp="1"/>
          </p:cNvSpPr>
          <p:nvPr>
            <p:ph sz="half" idx="2"/>
          </p:nvPr>
        </p:nvSpPr>
        <p:spPr>
          <a:xfrm>
            <a:off x="629842" y="2505075"/>
            <a:ext cx="3868340"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4DAD056-8F5E-4E9F-B47E-FC7C4B0E5E5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E91A2CE5-01D0-43AC-B4D5-A321B3C1631F}"/>
              </a:ext>
            </a:extLst>
          </p:cNvPr>
          <p:cNvSpPr>
            <a:spLocks noGrp="1"/>
          </p:cNvSpPr>
          <p:nvPr>
            <p:ph sz="quarter" idx="4"/>
          </p:nvPr>
        </p:nvSpPr>
        <p:spPr>
          <a:xfrm>
            <a:off x="4629150" y="2505075"/>
            <a:ext cx="3887391"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A59C449-7526-4F86-8A73-B533260E38D9}"/>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8" name="Pladsholder til sidefod 7">
            <a:extLst>
              <a:ext uri="{FF2B5EF4-FFF2-40B4-BE49-F238E27FC236}">
                <a16:creationId xmlns:a16="http://schemas.microsoft.com/office/drawing/2014/main" id="{BE31D8C1-3B45-49F1-96AC-7FFE25BBCA5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2EF50F9-1B49-400D-A660-DA3CBEF3AB19}"/>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1829230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2B281-FCE8-46DE-A424-178F474ED21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699D55DD-CDD5-4845-9637-8DC76D45B88A}"/>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4" name="Pladsholder til sidefod 3">
            <a:extLst>
              <a:ext uri="{FF2B5EF4-FFF2-40B4-BE49-F238E27FC236}">
                <a16:creationId xmlns:a16="http://schemas.microsoft.com/office/drawing/2014/main" id="{CCFF255E-76CA-4A2C-909A-44B050164F6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6B33B92-F703-42A2-892C-F203E6DB4D7D}"/>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155437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slidenummer 6"/>
          <p:cNvSpPr>
            <a:spLocks noGrp="1"/>
          </p:cNvSpPr>
          <p:nvPr>
            <p:ph type="sldNum" sz="quarter" idx="12"/>
          </p:nvPr>
        </p:nvSpPr>
        <p:spPr/>
        <p:txBody>
          <a:bodyPr/>
          <a:lstStyle>
            <a:lvl1pPr>
              <a:defRPr/>
            </a:lvl1pPr>
          </a:lstStyle>
          <a:p>
            <a:fld id="{821127D3-7D10-46B1-B481-5BAAC22587D9}" type="slidenum">
              <a:rPr lang="da-DK"/>
              <a:pPr/>
              <a:t>‹nr.›</a:t>
            </a:fld>
            <a:endParaRPr lang="da-DK"/>
          </a:p>
        </p:txBody>
      </p:sp>
    </p:spTree>
    <p:extLst>
      <p:ext uri="{BB962C8B-B14F-4D97-AF65-F5344CB8AC3E}">
        <p14:creationId xmlns:p14="http://schemas.microsoft.com/office/powerpoint/2010/main" val="2491489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3111D88-2FBE-4950-909D-86B65D88A110}"/>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3" name="Pladsholder til sidefod 2">
            <a:extLst>
              <a:ext uri="{FF2B5EF4-FFF2-40B4-BE49-F238E27FC236}">
                <a16:creationId xmlns:a16="http://schemas.microsoft.com/office/drawing/2014/main" id="{954CA902-F4BB-4E73-9C3D-F39B44EFB10A}"/>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46CFD58A-0EBF-4A6E-B833-12250A7E39AF}"/>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3445386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0109E-AD5A-4264-911A-279287AA1F76}"/>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417F11A-5565-41B7-A7C5-53807544B91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73F5D0F-E7BA-499E-AF95-A33B1006398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teksttypografien i masteren</a:t>
            </a:r>
          </a:p>
        </p:txBody>
      </p:sp>
      <p:sp>
        <p:nvSpPr>
          <p:cNvPr id="5" name="Pladsholder til dato 4">
            <a:extLst>
              <a:ext uri="{FF2B5EF4-FFF2-40B4-BE49-F238E27FC236}">
                <a16:creationId xmlns:a16="http://schemas.microsoft.com/office/drawing/2014/main" id="{DE57E679-528B-4C07-B096-4A69CF871B55}"/>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6" name="Pladsholder til sidefod 5">
            <a:extLst>
              <a:ext uri="{FF2B5EF4-FFF2-40B4-BE49-F238E27FC236}">
                <a16:creationId xmlns:a16="http://schemas.microsoft.com/office/drawing/2014/main" id="{EC30D40C-B3E8-48B4-892F-14CF9DE7D5E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A272C69-595A-4A11-8606-F2451DD3395A}"/>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458452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87351-89F0-4018-8149-90B193A5F4C8}"/>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28E895C-937F-478C-ACA4-A8009D4B94F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a:extLst>
              <a:ext uri="{FF2B5EF4-FFF2-40B4-BE49-F238E27FC236}">
                <a16:creationId xmlns:a16="http://schemas.microsoft.com/office/drawing/2014/main" id="{DC1EDAC2-626D-42AA-8372-C262F6B18D4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teksttypografien i masteren</a:t>
            </a:r>
          </a:p>
        </p:txBody>
      </p:sp>
      <p:sp>
        <p:nvSpPr>
          <p:cNvPr id="5" name="Pladsholder til dato 4">
            <a:extLst>
              <a:ext uri="{FF2B5EF4-FFF2-40B4-BE49-F238E27FC236}">
                <a16:creationId xmlns:a16="http://schemas.microsoft.com/office/drawing/2014/main" id="{399D90E6-9A4A-4377-A79E-EFE0BFB08BE1}"/>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6" name="Pladsholder til sidefod 5">
            <a:extLst>
              <a:ext uri="{FF2B5EF4-FFF2-40B4-BE49-F238E27FC236}">
                <a16:creationId xmlns:a16="http://schemas.microsoft.com/office/drawing/2014/main" id="{661DD2FC-D74B-4274-812C-5C8877435CB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EB771E8-E013-4F0C-BBD0-BA7EAA4F86EA}"/>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2621657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F097EB-6F0E-462D-A08C-E0739BD334D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CA9DED7-CE51-4553-BEDF-F1ACF34056B0}"/>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4582DE3-C957-4EE7-B30C-28BC616C866C}"/>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5" name="Pladsholder til sidefod 4">
            <a:extLst>
              <a:ext uri="{FF2B5EF4-FFF2-40B4-BE49-F238E27FC236}">
                <a16:creationId xmlns:a16="http://schemas.microsoft.com/office/drawing/2014/main" id="{39C974A9-33C5-45AB-9165-6DBBB5AB0B2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C312424-EC7D-4505-B380-9A6C5234D536}"/>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1748471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317B40C6-8A0B-48D0-A959-C272CAF61EA2}"/>
              </a:ext>
            </a:extLst>
          </p:cNvPr>
          <p:cNvSpPr>
            <a:spLocks noGrp="1"/>
          </p:cNvSpPr>
          <p:nvPr>
            <p:ph type="title" orient="vert"/>
          </p:nvPr>
        </p:nvSpPr>
        <p:spPr>
          <a:xfrm>
            <a:off x="6543675" y="365125"/>
            <a:ext cx="1971675"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04CE37A-1125-4F09-BA2C-4399655104B4}"/>
              </a:ext>
            </a:extLst>
          </p:cNvPr>
          <p:cNvSpPr>
            <a:spLocks noGrp="1"/>
          </p:cNvSpPr>
          <p:nvPr>
            <p:ph type="body" orient="vert" idx="1"/>
          </p:nvPr>
        </p:nvSpPr>
        <p:spPr>
          <a:xfrm>
            <a:off x="628650" y="365125"/>
            <a:ext cx="5800725"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657EB46-AB7B-4F9D-94D5-4FACBBC92FDD}"/>
              </a:ext>
            </a:extLst>
          </p:cNvPr>
          <p:cNvSpPr>
            <a:spLocks noGrp="1"/>
          </p:cNvSpPr>
          <p:nvPr>
            <p:ph type="dt" sz="half" idx="10"/>
          </p:nvPr>
        </p:nvSpPr>
        <p:spPr/>
        <p:txBody>
          <a:bodyPr/>
          <a:lstStyle/>
          <a:p>
            <a:fld id="{87209710-E994-4F78-9B42-CC44A01984C4}" type="datetimeFigureOut">
              <a:rPr lang="da-DK" smtClean="0"/>
              <a:t>09-10-2019</a:t>
            </a:fld>
            <a:endParaRPr lang="da-DK"/>
          </a:p>
        </p:txBody>
      </p:sp>
      <p:sp>
        <p:nvSpPr>
          <p:cNvPr id="5" name="Pladsholder til sidefod 4">
            <a:extLst>
              <a:ext uri="{FF2B5EF4-FFF2-40B4-BE49-F238E27FC236}">
                <a16:creationId xmlns:a16="http://schemas.microsoft.com/office/drawing/2014/main" id="{7ADC63AE-F065-458F-94E1-448084A2424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0C5B45A-3B6E-4FF6-9E41-9259D2760AED}"/>
              </a:ext>
            </a:extLst>
          </p:cNvPr>
          <p:cNvSpPr>
            <a:spLocks noGrp="1"/>
          </p:cNvSpPr>
          <p:nvPr>
            <p:ph type="sldNum" sz="quarter" idx="12"/>
          </p:nvPr>
        </p:nvSpPr>
        <p:spPr/>
        <p:txBody>
          <a:bodyPr/>
          <a:lstStyle/>
          <a:p>
            <a:fld id="{383A5339-4718-43B2-A4D3-E887BB9C1A64}" type="slidenum">
              <a:rPr lang="da-DK" smtClean="0"/>
              <a:t>‹nr.›</a:t>
            </a:fld>
            <a:endParaRPr lang="da-DK"/>
          </a:p>
        </p:txBody>
      </p:sp>
    </p:spTree>
    <p:extLst>
      <p:ext uri="{BB962C8B-B14F-4D97-AF65-F5344CB8AC3E}">
        <p14:creationId xmlns:p14="http://schemas.microsoft.com/office/powerpoint/2010/main" val="336127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a-DK"/>
              <a:t>Klik for at redigere i master</a:t>
            </a:r>
          </a:p>
        </p:txBody>
      </p:sp>
      <p:sp>
        <p:nvSpPr>
          <p:cNvPr id="3" name="Pladsholder til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30238" y="2505075"/>
            <a:ext cx="386873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29150" y="2505075"/>
            <a:ext cx="38877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a:defRPr/>
            </a:lvl1pPr>
          </a:lstStyle>
          <a:p>
            <a:endParaRPr lang="da-DK"/>
          </a:p>
        </p:txBody>
      </p:sp>
      <p:sp>
        <p:nvSpPr>
          <p:cNvPr id="8" name="Pladsholder til sidefod 7"/>
          <p:cNvSpPr>
            <a:spLocks noGrp="1"/>
          </p:cNvSpPr>
          <p:nvPr>
            <p:ph type="ftr" sz="quarter" idx="11"/>
          </p:nvPr>
        </p:nvSpPr>
        <p:spPr/>
        <p:txBody>
          <a:bodyPr/>
          <a:lstStyle>
            <a:lvl1pPr>
              <a:defRPr/>
            </a:lvl1pPr>
          </a:lstStyle>
          <a:p>
            <a:endParaRPr lang="da-DK"/>
          </a:p>
        </p:txBody>
      </p:sp>
      <p:sp>
        <p:nvSpPr>
          <p:cNvPr id="9" name="Pladsholder til slidenummer 8"/>
          <p:cNvSpPr>
            <a:spLocks noGrp="1"/>
          </p:cNvSpPr>
          <p:nvPr>
            <p:ph type="sldNum" sz="quarter" idx="12"/>
          </p:nvPr>
        </p:nvSpPr>
        <p:spPr/>
        <p:txBody>
          <a:bodyPr/>
          <a:lstStyle>
            <a:lvl1pPr>
              <a:defRPr/>
            </a:lvl1pPr>
          </a:lstStyle>
          <a:p>
            <a:fld id="{3DED2614-CBCF-44B1-B069-C2A78DDDF520}" type="slidenum">
              <a:rPr lang="da-DK"/>
              <a:pPr/>
              <a:t>‹nr.›</a:t>
            </a:fld>
            <a:endParaRPr lang="da-DK"/>
          </a:p>
        </p:txBody>
      </p:sp>
    </p:spTree>
    <p:extLst>
      <p:ext uri="{BB962C8B-B14F-4D97-AF65-F5344CB8AC3E}">
        <p14:creationId xmlns:p14="http://schemas.microsoft.com/office/powerpoint/2010/main" val="311295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lvl1pPr>
              <a:defRPr/>
            </a:lvl1pPr>
          </a:lstStyle>
          <a:p>
            <a:endParaRPr lang="da-DK"/>
          </a:p>
        </p:txBody>
      </p:sp>
      <p:sp>
        <p:nvSpPr>
          <p:cNvPr id="4" name="Pladsholder til sidefod 3"/>
          <p:cNvSpPr>
            <a:spLocks noGrp="1"/>
          </p:cNvSpPr>
          <p:nvPr>
            <p:ph type="ftr" sz="quarter" idx="11"/>
          </p:nvPr>
        </p:nvSpPr>
        <p:spPr/>
        <p:txBody>
          <a:bodyPr/>
          <a:lstStyle>
            <a:lvl1pPr>
              <a:defRPr/>
            </a:lvl1pPr>
          </a:lstStyle>
          <a:p>
            <a:endParaRPr lang="da-DK"/>
          </a:p>
        </p:txBody>
      </p:sp>
      <p:sp>
        <p:nvSpPr>
          <p:cNvPr id="5" name="Pladsholder til slidenummer 4"/>
          <p:cNvSpPr>
            <a:spLocks noGrp="1"/>
          </p:cNvSpPr>
          <p:nvPr>
            <p:ph type="sldNum" sz="quarter" idx="12"/>
          </p:nvPr>
        </p:nvSpPr>
        <p:spPr/>
        <p:txBody>
          <a:bodyPr/>
          <a:lstStyle>
            <a:lvl1pPr>
              <a:defRPr/>
            </a:lvl1pPr>
          </a:lstStyle>
          <a:p>
            <a:fld id="{9378AE5D-369B-4262-A5FE-46F4CF6B9405}" type="slidenum">
              <a:rPr lang="da-DK"/>
              <a:pPr/>
              <a:t>‹nr.›</a:t>
            </a:fld>
            <a:endParaRPr lang="da-DK"/>
          </a:p>
        </p:txBody>
      </p:sp>
    </p:spTree>
    <p:extLst>
      <p:ext uri="{BB962C8B-B14F-4D97-AF65-F5344CB8AC3E}">
        <p14:creationId xmlns:p14="http://schemas.microsoft.com/office/powerpoint/2010/main" val="394366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endParaRPr lang="da-DK"/>
          </a:p>
        </p:txBody>
      </p:sp>
      <p:sp>
        <p:nvSpPr>
          <p:cNvPr id="3" name="Pladsholder til sidefod 2"/>
          <p:cNvSpPr>
            <a:spLocks noGrp="1"/>
          </p:cNvSpPr>
          <p:nvPr>
            <p:ph type="ftr" sz="quarter" idx="11"/>
          </p:nvPr>
        </p:nvSpPr>
        <p:spPr/>
        <p:txBody>
          <a:bodyPr/>
          <a:lstStyle>
            <a:lvl1pPr>
              <a:defRPr/>
            </a:lvl1pPr>
          </a:lstStyle>
          <a:p>
            <a:endParaRPr lang="da-DK"/>
          </a:p>
        </p:txBody>
      </p:sp>
      <p:sp>
        <p:nvSpPr>
          <p:cNvPr id="4" name="Pladsholder til slidenummer 3"/>
          <p:cNvSpPr>
            <a:spLocks noGrp="1"/>
          </p:cNvSpPr>
          <p:nvPr>
            <p:ph type="sldNum" sz="quarter" idx="12"/>
          </p:nvPr>
        </p:nvSpPr>
        <p:spPr/>
        <p:txBody>
          <a:bodyPr/>
          <a:lstStyle>
            <a:lvl1pPr>
              <a:defRPr/>
            </a:lvl1pPr>
          </a:lstStyle>
          <a:p>
            <a:fld id="{2AD01BE0-325E-4571-900E-82B48F2D1B5F}" type="slidenum">
              <a:rPr lang="da-DK"/>
              <a:pPr/>
              <a:t>‹nr.›</a:t>
            </a:fld>
            <a:endParaRPr lang="da-DK"/>
          </a:p>
        </p:txBody>
      </p:sp>
    </p:spTree>
    <p:extLst>
      <p:ext uri="{BB962C8B-B14F-4D97-AF65-F5344CB8AC3E}">
        <p14:creationId xmlns:p14="http://schemas.microsoft.com/office/powerpoint/2010/main" val="184427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slidenummer 6"/>
          <p:cNvSpPr>
            <a:spLocks noGrp="1"/>
          </p:cNvSpPr>
          <p:nvPr>
            <p:ph type="sldNum" sz="quarter" idx="12"/>
          </p:nvPr>
        </p:nvSpPr>
        <p:spPr/>
        <p:txBody>
          <a:bodyPr/>
          <a:lstStyle>
            <a:lvl1pPr>
              <a:defRPr/>
            </a:lvl1pPr>
          </a:lstStyle>
          <a:p>
            <a:fld id="{283AFA05-A9FF-47DC-B6E3-A69C9D5A7EC8}" type="slidenum">
              <a:rPr lang="da-DK"/>
              <a:pPr/>
              <a:t>‹nr.›</a:t>
            </a:fld>
            <a:endParaRPr lang="da-DK"/>
          </a:p>
        </p:txBody>
      </p:sp>
    </p:spTree>
    <p:extLst>
      <p:ext uri="{BB962C8B-B14F-4D97-AF65-F5344CB8AC3E}">
        <p14:creationId xmlns:p14="http://schemas.microsoft.com/office/powerpoint/2010/main" val="2750626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slidenummer 6"/>
          <p:cNvSpPr>
            <a:spLocks noGrp="1"/>
          </p:cNvSpPr>
          <p:nvPr>
            <p:ph type="sldNum" sz="quarter" idx="12"/>
          </p:nvPr>
        </p:nvSpPr>
        <p:spPr/>
        <p:txBody>
          <a:bodyPr/>
          <a:lstStyle>
            <a:lvl1pPr>
              <a:defRPr/>
            </a:lvl1pPr>
          </a:lstStyle>
          <a:p>
            <a:fld id="{6FD4E266-6C0F-44D5-A11A-B907C2E14063}" type="slidenum">
              <a:rPr lang="da-DK"/>
              <a:pPr/>
              <a:t>‹nr.›</a:t>
            </a:fld>
            <a:endParaRPr lang="da-DK"/>
          </a:p>
        </p:txBody>
      </p:sp>
    </p:spTree>
    <p:extLst>
      <p:ext uri="{BB962C8B-B14F-4D97-AF65-F5344CB8AC3E}">
        <p14:creationId xmlns:p14="http://schemas.microsoft.com/office/powerpoint/2010/main" val="111671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a-DK"/>
              <a:t>Klik for at redigere titeltypografi i masteren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a-D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a-D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06982AD-50A2-42F5-9B24-442FF65B2121}" type="slidenum">
              <a:rPr lang="da-DK"/>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a-DK" altLang="da-DK"/>
              <a:t>Klik for at redigere titeltypografi i masteren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da-D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da-D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E24C6F3-04F5-4103-B4CF-B01A649E743E}" type="slidenum">
              <a:rPr lang="da-DK"/>
              <a:pPr>
                <a:defRPr/>
              </a:pPr>
              <a:t>‹nr.›</a:t>
            </a:fld>
            <a:endParaRPr lang="da-DK"/>
          </a:p>
        </p:txBody>
      </p:sp>
    </p:spTree>
    <p:extLst>
      <p:ext uri="{BB962C8B-B14F-4D97-AF65-F5344CB8AC3E}">
        <p14:creationId xmlns:p14="http://schemas.microsoft.com/office/powerpoint/2010/main" val="1654648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152F8C-2838-4E76-9816-5BA7054D144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a-DK" altLang="da-DK"/>
              <a:t>Klik for at redigere titeltypografi i masteren</a:t>
            </a:r>
          </a:p>
        </p:txBody>
      </p:sp>
      <p:sp>
        <p:nvSpPr>
          <p:cNvPr id="1027" name="Rectangle 3">
            <a:extLst>
              <a:ext uri="{FF2B5EF4-FFF2-40B4-BE49-F238E27FC236}">
                <a16:creationId xmlns:a16="http://schemas.microsoft.com/office/drawing/2014/main" id="{7992DE1E-A71C-4BB2-8E0E-211A8B56D61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28" name="Rectangle 4">
            <a:extLst>
              <a:ext uri="{FF2B5EF4-FFF2-40B4-BE49-F238E27FC236}">
                <a16:creationId xmlns:a16="http://schemas.microsoft.com/office/drawing/2014/main" id="{134FF4A2-B13C-44CE-A994-E8EB8DBCCA5D}"/>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da-DK"/>
          </a:p>
        </p:txBody>
      </p:sp>
      <p:sp>
        <p:nvSpPr>
          <p:cNvPr id="1029" name="Rectangle 5">
            <a:extLst>
              <a:ext uri="{FF2B5EF4-FFF2-40B4-BE49-F238E27FC236}">
                <a16:creationId xmlns:a16="http://schemas.microsoft.com/office/drawing/2014/main" id="{B5909B9E-4FF4-4FA8-8382-8A10C869B743}"/>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da-DK"/>
          </a:p>
        </p:txBody>
      </p:sp>
      <p:sp>
        <p:nvSpPr>
          <p:cNvPr id="1030" name="Rectangle 6">
            <a:extLst>
              <a:ext uri="{FF2B5EF4-FFF2-40B4-BE49-F238E27FC236}">
                <a16:creationId xmlns:a16="http://schemas.microsoft.com/office/drawing/2014/main" id="{FFFA4ABF-9F29-47FD-9EA5-ABD61A27E50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9208DCD-375B-47FA-9F7B-5359458100C3}" type="slidenum">
              <a:rPr lang="da-DK"/>
              <a:pPr>
                <a:defRPr/>
              </a:pPr>
              <a:t>‹nr.›</a:t>
            </a:fld>
            <a:endParaRPr lang="da-DK"/>
          </a:p>
        </p:txBody>
      </p:sp>
    </p:spTree>
    <p:extLst>
      <p:ext uri="{BB962C8B-B14F-4D97-AF65-F5344CB8AC3E}">
        <p14:creationId xmlns:p14="http://schemas.microsoft.com/office/powerpoint/2010/main" val="12427215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6E68F9A-C06E-4941-88FE-FCB54F697C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6B1D8BE-984B-42D0-8243-7E7244FA167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E2A0195-2669-45A5-817D-AA1F4F18E9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7209710-E994-4F78-9B42-CC44A01984C4}" type="datetimeFigureOut">
              <a:rPr lang="da-DK" smtClean="0"/>
              <a:t>09-10-2019</a:t>
            </a:fld>
            <a:endParaRPr lang="da-DK"/>
          </a:p>
        </p:txBody>
      </p:sp>
      <p:sp>
        <p:nvSpPr>
          <p:cNvPr id="5" name="Pladsholder til sidefod 4">
            <a:extLst>
              <a:ext uri="{FF2B5EF4-FFF2-40B4-BE49-F238E27FC236}">
                <a16:creationId xmlns:a16="http://schemas.microsoft.com/office/drawing/2014/main" id="{5BDB69FE-8BC8-41EB-ABA7-195BB6E8EC6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90652327-65C1-4DE8-A1E9-A8AA08384D3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3A5339-4718-43B2-A4D3-E887BB9C1A64}" type="slidenum">
              <a:rPr lang="da-DK" smtClean="0"/>
              <a:t>‹nr.›</a:t>
            </a:fld>
            <a:endParaRPr lang="da-DK"/>
          </a:p>
        </p:txBody>
      </p:sp>
    </p:spTree>
    <p:extLst>
      <p:ext uri="{BB962C8B-B14F-4D97-AF65-F5344CB8AC3E}">
        <p14:creationId xmlns:p14="http://schemas.microsoft.com/office/powerpoint/2010/main" val="32221570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kdh@startaarhus.dk" TargetMode="External"/><Relationship Id="rId4" Type="http://schemas.openxmlformats.org/officeDocument/2006/relationships/hyperlink" Target="http://www.startaarhus.d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QoAOzMTLP5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startaarhus.dk/"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startaarhus.dk/ivaerksaetter/nyttige-links-i-aarh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hyperlink" Target="http://www.virk.d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hjaelp.virk.dk/hjaelp/digital-post-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startaarhus.dk/"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amino.dk/" TargetMode="External"/><Relationship Id="rId5" Type="http://schemas.openxmlformats.org/officeDocument/2006/relationships/hyperlink" Target="http://www.skat.dk/" TargetMode="External"/><Relationship Id="rId4" Type="http://schemas.openxmlformats.org/officeDocument/2006/relationships/hyperlink" Target="https://startvaekst.virk.d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a:blip r:embed="rId3"/>
          <a:stretch>
            <a:fillRect/>
          </a:stretch>
        </p:blipFill>
        <p:spPr>
          <a:xfrm>
            <a:off x="457200" y="1545147"/>
            <a:ext cx="8229600" cy="4490368"/>
          </a:xfrm>
          <a:prstGeom prst="rect">
            <a:avLst/>
          </a:prstGeom>
        </p:spPr>
      </p:pic>
      <p:sp>
        <p:nvSpPr>
          <p:cNvPr id="7" name="Tekstfelt 6"/>
          <p:cNvSpPr txBox="1"/>
          <p:nvPr/>
        </p:nvSpPr>
        <p:spPr>
          <a:xfrm>
            <a:off x="340037" y="343073"/>
            <a:ext cx="8346763" cy="769441"/>
          </a:xfrm>
          <a:prstGeom prst="rect">
            <a:avLst/>
          </a:prstGeom>
          <a:noFill/>
        </p:spPr>
        <p:txBody>
          <a:bodyPr wrap="square" rtlCol="0">
            <a:spAutoFit/>
          </a:bodyPr>
          <a:lstStyle/>
          <a:p>
            <a:pPr algn="ctr"/>
            <a:r>
              <a:rPr lang="da-DK" sz="4400" b="1" dirty="0">
                <a:latin typeface="MV Boli" panose="02000500030200090000" pitchFamily="2" charset="0"/>
                <a:cs typeface="MV Boli" panose="02000500030200090000" pitchFamily="2" charset="0"/>
              </a:rPr>
              <a:t>Velkommen til startmøde</a:t>
            </a:r>
          </a:p>
        </p:txBody>
      </p:sp>
      <p:sp>
        <p:nvSpPr>
          <p:cNvPr id="8" name="Tekstfelt 7"/>
          <p:cNvSpPr txBox="1"/>
          <p:nvPr/>
        </p:nvSpPr>
        <p:spPr>
          <a:xfrm>
            <a:off x="457200" y="1039531"/>
            <a:ext cx="8686800" cy="477054"/>
          </a:xfrm>
          <a:prstGeom prst="rect">
            <a:avLst/>
          </a:prstGeom>
          <a:noFill/>
        </p:spPr>
        <p:txBody>
          <a:bodyPr wrap="square" rtlCol="0">
            <a:spAutoFit/>
          </a:bodyPr>
          <a:lstStyle/>
          <a:p>
            <a:r>
              <a:rPr lang="da-DK" sz="2500" dirty="0">
                <a:latin typeface="MV Boli" panose="02000500030200090000" pitchFamily="2" charset="0"/>
                <a:cs typeface="MV Boli" panose="02000500030200090000" pitchFamily="2" charset="0"/>
              </a:rPr>
              <a:t>- en basis-introduktion til opstart af egen virksomhed</a:t>
            </a:r>
          </a:p>
        </p:txBody>
      </p:sp>
      <p:sp>
        <p:nvSpPr>
          <p:cNvPr id="10" name="Tekstfelt 9"/>
          <p:cNvSpPr txBox="1"/>
          <p:nvPr/>
        </p:nvSpPr>
        <p:spPr>
          <a:xfrm>
            <a:off x="457199" y="6073170"/>
            <a:ext cx="8214203" cy="784830"/>
          </a:xfrm>
          <a:prstGeom prst="rect">
            <a:avLst/>
          </a:prstGeom>
          <a:noFill/>
        </p:spPr>
        <p:txBody>
          <a:bodyPr wrap="square" rtlCol="0">
            <a:spAutoFit/>
          </a:bodyPr>
          <a:lstStyle/>
          <a:p>
            <a:pPr algn="ctr"/>
            <a:r>
              <a:rPr lang="da-DK" sz="1500" dirty="0">
                <a:solidFill>
                  <a:schemeClr val="bg2">
                    <a:lumMod val="75000"/>
                  </a:schemeClr>
                </a:solidFill>
                <a:latin typeface="MV Boli" panose="02000500030200090000" pitchFamily="2" charset="0"/>
                <a:cs typeface="MV Boli" panose="02000500030200090000" pitchFamily="2" charset="0"/>
              </a:rPr>
              <a:t>Klavs Dahlgaard Hansen .  Konsulent  .  STARTVÆKST Aarhus </a:t>
            </a:r>
          </a:p>
          <a:p>
            <a:pPr algn="ctr"/>
            <a:r>
              <a:rPr lang="da-DK" sz="1500" dirty="0">
                <a:solidFill>
                  <a:schemeClr val="bg2">
                    <a:lumMod val="75000"/>
                  </a:schemeClr>
                </a:solidFill>
                <a:latin typeface="MV Boli" panose="02000500030200090000" pitchFamily="2" charset="0"/>
                <a:cs typeface="MV Boli" panose="02000500030200090000" pitchFamily="2" charset="0"/>
                <a:hlinkClick r:id="rId4"/>
              </a:rPr>
              <a:t>www.startaarhus.dk</a:t>
            </a:r>
            <a:r>
              <a:rPr lang="da-DK" sz="1500" dirty="0">
                <a:solidFill>
                  <a:schemeClr val="bg2">
                    <a:lumMod val="75000"/>
                  </a:schemeClr>
                </a:solidFill>
                <a:latin typeface="MV Boli" panose="02000500030200090000" pitchFamily="2" charset="0"/>
                <a:cs typeface="MV Boli" panose="02000500030200090000" pitchFamily="2" charset="0"/>
              </a:rPr>
              <a:t>  .  </a:t>
            </a:r>
            <a:r>
              <a:rPr lang="da-DK" sz="1500" dirty="0">
                <a:solidFill>
                  <a:schemeClr val="bg2">
                    <a:lumMod val="75000"/>
                  </a:schemeClr>
                </a:solidFill>
                <a:latin typeface="MV Boli" panose="02000500030200090000" pitchFamily="2" charset="0"/>
                <a:cs typeface="MV Boli" panose="02000500030200090000" pitchFamily="2" charset="0"/>
                <a:hlinkClick r:id="rId5"/>
              </a:rPr>
              <a:t>kdh@startaarhus.dk</a:t>
            </a:r>
            <a:r>
              <a:rPr lang="da-DK" sz="1500" dirty="0">
                <a:solidFill>
                  <a:schemeClr val="bg2">
                    <a:lumMod val="75000"/>
                  </a:schemeClr>
                </a:solidFill>
                <a:latin typeface="MV Boli" panose="02000500030200090000" pitchFamily="2" charset="0"/>
                <a:cs typeface="MV Boli" panose="02000500030200090000" pitchFamily="2" charset="0"/>
              </a:rPr>
              <a:t>  .  </a:t>
            </a:r>
            <a:r>
              <a:rPr lang="da-DK" sz="1500">
                <a:solidFill>
                  <a:schemeClr val="bg2">
                    <a:lumMod val="75000"/>
                  </a:schemeClr>
                </a:solidFill>
                <a:latin typeface="MV Boli" panose="02000500030200090000" pitchFamily="2" charset="0"/>
                <a:cs typeface="MV Boli" panose="02000500030200090000" pitchFamily="2" charset="0"/>
              </a:rPr>
              <a:t>Tlf.: </a:t>
            </a:r>
            <a:r>
              <a:rPr lang="da-DK" sz="1500" dirty="0">
                <a:solidFill>
                  <a:schemeClr val="bg2">
                    <a:lumMod val="75000"/>
                  </a:schemeClr>
                </a:solidFill>
                <a:latin typeface="MV Boli" panose="02000500030200090000" pitchFamily="2" charset="0"/>
                <a:cs typeface="MV Boli" panose="02000500030200090000" pitchFamily="2" charset="0"/>
              </a:rPr>
              <a:t>41 83 13 39</a:t>
            </a:r>
          </a:p>
          <a:p>
            <a:pPr algn="ctr"/>
            <a:endParaRPr lang="da-DK" sz="1500" dirty="0">
              <a:solidFill>
                <a:schemeClr val="bg2">
                  <a:lumMod val="75000"/>
                </a:schemeClr>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859251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4213" y="822325"/>
            <a:ext cx="6840537" cy="1143000"/>
          </a:xfrm>
        </p:spPr>
        <p:txBody>
          <a:bodyPr/>
          <a:lstStyle/>
          <a:p>
            <a:pPr algn="l" eaLnBrk="1" hangingPunct="1"/>
            <a:r>
              <a:rPr lang="da-DK" altLang="da-DK" sz="3600" b="1" dirty="0">
                <a:latin typeface="MV Boli" panose="02000500030200090000" pitchFamily="2" charset="0"/>
                <a:ea typeface="MV Boli" panose="02000500030200090000" pitchFamily="2" charset="0"/>
                <a:cs typeface="MV Boli" panose="02000500030200090000" pitchFamily="2" charset="0"/>
              </a:rPr>
              <a:t>Personlig sparring</a:t>
            </a:r>
          </a:p>
        </p:txBody>
      </p:sp>
      <p:sp>
        <p:nvSpPr>
          <p:cNvPr id="4099" name="Rectangle 3"/>
          <p:cNvSpPr>
            <a:spLocks noGrp="1" noChangeArrowheads="1"/>
          </p:cNvSpPr>
          <p:nvPr>
            <p:ph type="body" idx="1"/>
          </p:nvPr>
        </p:nvSpPr>
        <p:spPr>
          <a:xfrm>
            <a:off x="684213" y="1724025"/>
            <a:ext cx="7992243" cy="4657303"/>
          </a:xfrm>
        </p:spPr>
        <p:txBody>
          <a:bodyPr/>
          <a:lstStyle/>
          <a:p>
            <a:pPr eaLnBrk="1" hangingPunct="1">
              <a:lnSpc>
                <a:spcPct val="80000"/>
              </a:lnSpc>
              <a:buFontTx/>
              <a:buNone/>
              <a:defRPr/>
            </a:pPr>
            <a:r>
              <a:rPr lang="da-DK" sz="2800" dirty="0"/>
              <a:t>	</a:t>
            </a:r>
            <a:r>
              <a:rPr lang="da-DK" sz="2800" dirty="0">
                <a:latin typeface="MV Boli" panose="02000500030200090000" pitchFamily="2" charset="0"/>
                <a:cs typeface="MV Boli" panose="02000500030200090000" pitchFamily="2" charset="0"/>
              </a:rPr>
              <a:t>Personligt møde med en konsulent</a:t>
            </a:r>
          </a:p>
          <a:p>
            <a:pPr marL="0" indent="0" eaLnBrk="1" hangingPunct="1">
              <a:lnSpc>
                <a:spcPct val="80000"/>
              </a:lnSpc>
              <a:spcBef>
                <a:spcPts val="300"/>
              </a:spcBef>
              <a:buFontTx/>
              <a:buNone/>
              <a:defRPr/>
            </a:pPr>
            <a:endParaRPr lang="da-DK" sz="2000" dirty="0">
              <a:latin typeface="MV Boli" panose="02000500030200090000" pitchFamily="2" charset="0"/>
              <a:cs typeface="MV Boli" panose="02000500030200090000" pitchFamily="2" charset="0"/>
            </a:endParaRPr>
          </a:p>
          <a:p>
            <a:pPr eaLnBrk="1" hangingPunct="1">
              <a:lnSpc>
                <a:spcPct val="80000"/>
              </a:lnSpc>
              <a:spcBef>
                <a:spcPts val="300"/>
              </a:spcBef>
              <a:buFontTx/>
              <a:buChar char="-"/>
              <a:defRPr/>
            </a:pPr>
            <a:r>
              <a:rPr lang="da-DK" sz="2800" dirty="0">
                <a:latin typeface="MV Boli" panose="02000500030200090000" pitchFamily="2" charset="0"/>
                <a:cs typeface="MV Boli" panose="02000500030200090000" pitchFamily="2" charset="0"/>
              </a:rPr>
              <a:t>Sparring </a:t>
            </a:r>
            <a:r>
              <a:rPr lang="da-DK" sz="2800" dirty="0" err="1">
                <a:latin typeface="MV Boli" panose="02000500030200090000" pitchFamily="2" charset="0"/>
                <a:cs typeface="MV Boli" panose="02000500030200090000" pitchFamily="2" charset="0"/>
              </a:rPr>
              <a:t>vha</a:t>
            </a:r>
            <a:r>
              <a:rPr lang="da-DK" sz="2800" dirty="0">
                <a:latin typeface="MV Boli" panose="02000500030200090000" pitchFamily="2" charset="0"/>
                <a:cs typeface="MV Boli" panose="02000500030200090000" pitchFamily="2" charset="0"/>
              </a:rPr>
              <a:t> Væksthjulet </a:t>
            </a:r>
            <a:r>
              <a:rPr lang="da-DK" sz="2800" dirty="0" err="1">
                <a:latin typeface="MV Boli" panose="02000500030200090000" pitchFamily="2" charset="0"/>
                <a:cs typeface="MV Boli" panose="02000500030200090000" pitchFamily="2" charset="0"/>
              </a:rPr>
              <a:t>mhp</a:t>
            </a:r>
            <a:r>
              <a:rPr lang="da-DK" sz="2800" dirty="0">
                <a:latin typeface="MV Boli" panose="02000500030200090000" pitchFamily="2" charset="0"/>
                <a:cs typeface="MV Boli" panose="02000500030200090000" pitchFamily="2" charset="0"/>
              </a:rPr>
              <a:t> 360° screening og afklaring af dine aktuelle udfordringer som kundesegmenter, distributionskanaler, prispolitik, ejerandele og meget mere </a:t>
            </a:r>
          </a:p>
          <a:p>
            <a:pPr marL="0" indent="0" eaLnBrk="1" hangingPunct="1">
              <a:lnSpc>
                <a:spcPct val="80000"/>
              </a:lnSpc>
              <a:spcBef>
                <a:spcPts val="300"/>
              </a:spcBef>
              <a:buFontTx/>
              <a:buNone/>
              <a:defRPr/>
            </a:pPr>
            <a:endParaRPr lang="da-DK" sz="2800" dirty="0">
              <a:latin typeface="MV Boli" panose="02000500030200090000" pitchFamily="2" charset="0"/>
              <a:cs typeface="MV Boli" panose="02000500030200090000" pitchFamily="2" charset="0"/>
            </a:endParaRPr>
          </a:p>
          <a:p>
            <a:pPr eaLnBrk="1" hangingPunct="1">
              <a:lnSpc>
                <a:spcPct val="80000"/>
              </a:lnSpc>
              <a:spcBef>
                <a:spcPts val="300"/>
              </a:spcBef>
              <a:buFontTx/>
              <a:buChar char="-"/>
              <a:defRPr/>
            </a:pPr>
            <a:r>
              <a:rPr lang="da-DK" sz="2800" dirty="0">
                <a:latin typeface="MV Boli" panose="02000500030200090000" pitchFamily="2" charset="0"/>
                <a:cs typeface="MV Boli" panose="02000500030200090000" pitchFamily="2" charset="0"/>
              </a:rPr>
              <a:t>Adgang til netværk og kontakter, enten brancherelaterede, finansieringsmæssige eller strategiske partnere</a:t>
            </a:r>
          </a:p>
          <a:p>
            <a:pPr marL="0" indent="0" eaLnBrk="1" hangingPunct="1">
              <a:lnSpc>
                <a:spcPct val="80000"/>
              </a:lnSpc>
              <a:spcBef>
                <a:spcPts val="300"/>
              </a:spcBef>
              <a:buFontTx/>
              <a:buNone/>
              <a:defRPr/>
            </a:pPr>
            <a:endParaRPr lang="da-DK" sz="2800" dirty="0">
              <a:latin typeface="MV Boli" panose="02000500030200090000" pitchFamily="2" charset="0"/>
              <a:cs typeface="MV Boli" panose="02000500030200090000" pitchFamily="2" charset="0"/>
            </a:endParaRPr>
          </a:p>
          <a:p>
            <a:pPr eaLnBrk="1" hangingPunct="1">
              <a:lnSpc>
                <a:spcPct val="80000"/>
              </a:lnSpc>
              <a:spcBef>
                <a:spcPts val="300"/>
              </a:spcBef>
              <a:buFontTx/>
              <a:buChar char="-"/>
              <a:defRPr/>
            </a:pPr>
            <a:r>
              <a:rPr lang="da-DK" sz="2800" dirty="0">
                <a:latin typeface="MV Boli" panose="02000500030200090000" pitchFamily="2" charset="0"/>
                <a:cs typeface="MV Boli" panose="02000500030200090000" pitchFamily="2" charset="0"/>
              </a:rPr>
              <a:t>Værktøjer til dit videre arbejde </a:t>
            </a:r>
          </a:p>
        </p:txBody>
      </p:sp>
      <p:pic>
        <p:nvPicPr>
          <p:cNvPr id="16388" name="Picture 4" descr="STARTVÆKST Aarhu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imidt_En_del_af_tva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6350"/>
            <a:ext cx="20462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015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980633"/>
            <a:ext cx="8229600" cy="1575048"/>
          </a:xfrm>
        </p:spPr>
        <p:txBody>
          <a:bodyPr/>
          <a:lstStyle/>
          <a:p>
            <a:pPr algn="l"/>
            <a:r>
              <a:rPr lang="da-DK" sz="3800" b="1" dirty="0">
                <a:latin typeface="MV Boli" panose="02000500030200090000" pitchFamily="2" charset="0"/>
                <a:cs typeface="MV Boli" panose="02000500030200090000" pitchFamily="2" charset="0"/>
              </a:rPr>
              <a:t>3 INDLEDENDE SPØRGSMÅL</a:t>
            </a:r>
          </a:p>
        </p:txBody>
      </p:sp>
      <p:pic>
        <p:nvPicPr>
          <p:cNvPr id="31748"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131" y="121405"/>
            <a:ext cx="3226396" cy="11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indhold 1"/>
          <p:cNvSpPr>
            <a:spLocks noGrp="1"/>
          </p:cNvSpPr>
          <p:nvPr>
            <p:ph idx="1"/>
          </p:nvPr>
        </p:nvSpPr>
        <p:spPr>
          <a:xfrm>
            <a:off x="457200" y="2588199"/>
            <a:ext cx="8229600" cy="3846312"/>
          </a:xfrm>
        </p:spPr>
        <p:txBody>
          <a:bodyPr/>
          <a:lstStyle/>
          <a:p>
            <a:pPr marL="514350" indent="-514350">
              <a:buFont typeface="+mj-lt"/>
              <a:buAutoNum type="arabicPeriod"/>
            </a:pPr>
            <a:r>
              <a:rPr lang="da-DK" dirty="0">
                <a:latin typeface="MV Boli" panose="02000500030200090000" pitchFamily="2" charset="0"/>
                <a:cs typeface="MV Boli" panose="02000500030200090000" pitchFamily="2" charset="0"/>
              </a:rPr>
              <a:t>Kan/må det laves? </a:t>
            </a:r>
            <a:r>
              <a:rPr lang="da-DK" dirty="0">
                <a:latin typeface="MV Boli" panose="02000500030200090000" pitchFamily="2" charset="0"/>
                <a:cs typeface="MV Boli" panose="02000500030200090000" pitchFamily="2" charset="0"/>
                <a:sym typeface="Wingdings" panose="05000000000000000000" pitchFamily="2" charset="2"/>
              </a:rPr>
              <a:t> hvad siger loven og teknikken?</a:t>
            </a:r>
            <a:endParaRPr lang="da-DK" dirty="0">
              <a:latin typeface="MV Boli" panose="02000500030200090000" pitchFamily="2" charset="0"/>
              <a:cs typeface="MV Boli" panose="02000500030200090000" pitchFamily="2" charset="0"/>
            </a:endParaRPr>
          </a:p>
          <a:p>
            <a:pPr marL="514350" indent="-514350">
              <a:buFont typeface="+mj-lt"/>
              <a:buAutoNum type="arabicPeriod"/>
            </a:pPr>
            <a:r>
              <a:rPr lang="da-DK" dirty="0">
                <a:latin typeface="MV Boli" panose="02000500030200090000" pitchFamily="2" charset="0"/>
                <a:cs typeface="MV Boli" panose="02000500030200090000" pitchFamily="2" charset="0"/>
              </a:rPr>
              <a:t>Kan det sælges? </a:t>
            </a:r>
            <a:r>
              <a:rPr lang="da-DK" dirty="0">
                <a:latin typeface="MV Boli" panose="02000500030200090000" pitchFamily="2" charset="0"/>
                <a:cs typeface="MV Boli" panose="02000500030200090000" pitchFamily="2" charset="0"/>
                <a:sym typeface="Wingdings" panose="05000000000000000000" pitchFamily="2" charset="2"/>
              </a:rPr>
              <a:t> spørg kunderne!</a:t>
            </a:r>
            <a:endParaRPr lang="da-DK" dirty="0">
              <a:latin typeface="MV Boli" panose="02000500030200090000" pitchFamily="2" charset="0"/>
              <a:cs typeface="MV Boli" panose="02000500030200090000" pitchFamily="2" charset="0"/>
            </a:endParaRPr>
          </a:p>
          <a:p>
            <a:pPr marL="514350" indent="-514350">
              <a:buFont typeface="+mj-lt"/>
              <a:buAutoNum type="arabicPeriod"/>
            </a:pPr>
            <a:r>
              <a:rPr lang="da-DK" dirty="0">
                <a:latin typeface="MV Boli" panose="02000500030200090000" pitchFamily="2" charset="0"/>
                <a:cs typeface="MV Boli" panose="02000500030200090000" pitchFamily="2" charset="0"/>
              </a:rPr>
              <a:t>Kan du tjene penge på det? </a:t>
            </a:r>
            <a:r>
              <a:rPr lang="da-DK" dirty="0">
                <a:latin typeface="MV Boli" panose="02000500030200090000" pitchFamily="2" charset="0"/>
                <a:cs typeface="MV Boli" panose="02000500030200090000" pitchFamily="2" charset="0"/>
                <a:sym typeface="Wingdings" panose="05000000000000000000" pitchFamily="2" charset="2"/>
              </a:rPr>
              <a:t> lav budgetter!</a:t>
            </a:r>
            <a:endParaRPr lang="da-DK"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64637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878DE296-0B32-42F5-AA46-BEB2ECE09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983" y="2348880"/>
            <a:ext cx="2714566" cy="3888432"/>
          </a:xfrm>
          <a:prstGeom prst="rect">
            <a:avLst/>
          </a:prstGeom>
        </p:spPr>
      </p:pic>
      <p:sp>
        <p:nvSpPr>
          <p:cNvPr id="24578" name="Rectangle 2"/>
          <p:cNvSpPr>
            <a:spLocks noGrp="1" noChangeArrowheads="1"/>
          </p:cNvSpPr>
          <p:nvPr>
            <p:ph type="title"/>
          </p:nvPr>
        </p:nvSpPr>
        <p:spPr>
          <a:xfrm>
            <a:off x="663575" y="791294"/>
            <a:ext cx="7200900" cy="1143000"/>
          </a:xfrm>
        </p:spPr>
        <p:txBody>
          <a:bodyPr/>
          <a:lstStyle/>
          <a:p>
            <a:pPr algn="l" eaLnBrk="1" hangingPunct="1"/>
            <a:r>
              <a:rPr lang="da-DK" altLang="da-DK" sz="3600" b="1" dirty="0">
                <a:latin typeface="MV Boli" panose="02000500030200090000" pitchFamily="2" charset="0"/>
                <a:ea typeface="MV Boli" panose="02000500030200090000" pitchFamily="2" charset="0"/>
                <a:cs typeface="MV Boli" panose="02000500030200090000" pitchFamily="2" charset="0"/>
              </a:rPr>
              <a:t>Start af virksomhed: 7 trin</a:t>
            </a:r>
          </a:p>
        </p:txBody>
      </p:sp>
      <p:sp>
        <p:nvSpPr>
          <p:cNvPr id="37891" name="Rectangle 3"/>
          <p:cNvSpPr>
            <a:spLocks noGrp="1" noChangeArrowheads="1"/>
          </p:cNvSpPr>
          <p:nvPr>
            <p:ph type="body" idx="1"/>
          </p:nvPr>
        </p:nvSpPr>
        <p:spPr>
          <a:xfrm>
            <a:off x="355600" y="1876425"/>
            <a:ext cx="7816850" cy="4525963"/>
          </a:xfrm>
        </p:spPr>
        <p:txBody>
          <a:bodyPr/>
          <a:lstStyle/>
          <a:p>
            <a:pPr marL="0" indent="0" eaLnBrk="1" hangingPunct="1">
              <a:lnSpc>
                <a:spcPct val="80000"/>
              </a:lnSpc>
              <a:buNone/>
              <a:defRPr/>
            </a:pPr>
            <a:endParaRPr lang="da-DK" altLang="da-DK" dirty="0">
              <a:latin typeface="MV Boli" panose="02000500030200090000" pitchFamily="2" charset="0"/>
              <a:ea typeface="MV Boli" panose="02000500030200090000" pitchFamily="2" charset="0"/>
              <a:cs typeface="MV Boli" panose="02000500030200090000" pitchFamily="2" charset="0"/>
            </a:endParaRPr>
          </a:p>
          <a:p>
            <a:pPr marL="0" indent="0" eaLnBrk="1" hangingPunct="1">
              <a:lnSpc>
                <a:spcPct val="80000"/>
              </a:lnSpc>
              <a:buFontTx/>
              <a:buNone/>
              <a:defRPr/>
            </a:pPr>
            <a:endParaRPr lang="da-DK" altLang="da-DK" dirty="0">
              <a:latin typeface="MV Boli" panose="02000500030200090000" pitchFamily="2" charset="0"/>
              <a:ea typeface="MV Boli" panose="02000500030200090000" pitchFamily="2" charset="0"/>
              <a:cs typeface="MV Boli" panose="02000500030200090000" pitchFamily="2" charset="0"/>
            </a:endParaRPr>
          </a:p>
          <a:p>
            <a:pPr eaLnBrk="1" hangingPunct="1">
              <a:lnSpc>
                <a:spcPct val="80000"/>
              </a:lnSpc>
              <a:buFontTx/>
              <a:buChar char="-"/>
              <a:defRPr/>
            </a:pPr>
            <a:endParaRPr lang="da-DK" altLang="da-DK" sz="2000" dirty="0"/>
          </a:p>
        </p:txBody>
      </p:sp>
      <p:pic>
        <p:nvPicPr>
          <p:cNvPr id="24580" name="Picture 4" descr="STARTVÆKST Aarhu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idt_En_del_af_tva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6350"/>
            <a:ext cx="20462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a:extLst>
              <a:ext uri="{FF2B5EF4-FFF2-40B4-BE49-F238E27FC236}">
                <a16:creationId xmlns:a16="http://schemas.microsoft.com/office/drawing/2014/main" id="{D6E5D102-869F-45F2-96FD-EC84A8C52D14}"/>
              </a:ext>
            </a:extLst>
          </p:cNvPr>
          <p:cNvSpPr/>
          <p:nvPr/>
        </p:nvSpPr>
        <p:spPr>
          <a:xfrm>
            <a:off x="716776" y="1872172"/>
            <a:ext cx="8064896" cy="4622804"/>
          </a:xfrm>
          <a:prstGeom prst="rect">
            <a:avLst/>
          </a:prstGeom>
        </p:spPr>
        <p:txBody>
          <a:bodyPr wrap="square">
            <a:spAutoFit/>
          </a:bodyPr>
          <a:lstStyle/>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Skal</a:t>
            </a:r>
            <a:r>
              <a:rPr lang="en-US" sz="3200" dirty="0">
                <a:solidFill>
                  <a:srgbClr val="000000"/>
                </a:solidFill>
                <a:latin typeface="MV Boli" panose="02000500030200090000" pitchFamily="2" charset="0"/>
                <a:cs typeface="MV Boli" panose="02000500030200090000" pitchFamily="2" charset="0"/>
              </a:rPr>
              <a:t> – </a:t>
            </a:r>
            <a:r>
              <a:rPr lang="en-US" sz="3200" dirty="0" err="1">
                <a:solidFill>
                  <a:srgbClr val="000000"/>
                </a:solidFill>
                <a:latin typeface="MV Boli" panose="02000500030200090000" pitchFamily="2" charset="0"/>
                <a:cs typeface="MV Boli" panose="02000500030200090000" pitchFamily="2" charset="0"/>
              </a:rPr>
              <a:t>skal</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ikke</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Personlige</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overvejelser</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Planlægning</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af</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virksomheden</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Registrering</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af</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virksomheden</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Bogføringspligt</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Momsregnskab</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Beskatning</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Forsikring</a:t>
            </a:r>
            <a:endParaRPr lang="en-US" sz="3200" dirty="0">
              <a:solidFill>
                <a:srgbClr val="00000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59022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20328" y="1037240"/>
            <a:ext cx="7200900" cy="1143000"/>
          </a:xfrm>
        </p:spPr>
        <p:txBody>
          <a:bodyPr/>
          <a:lstStyle/>
          <a:p>
            <a:pPr algn="l" eaLnBrk="1" hangingPunct="1"/>
            <a:r>
              <a:rPr lang="da-DK" altLang="da-DK" sz="3600" b="1" dirty="0">
                <a:latin typeface="MV Boli" panose="02000500030200090000" pitchFamily="2" charset="0"/>
                <a:ea typeface="MV Boli" panose="02000500030200090000" pitchFamily="2" charset="0"/>
                <a:cs typeface="MV Boli" panose="02000500030200090000" pitchFamily="2" charset="0"/>
              </a:rPr>
              <a:t>1. Personlige </a:t>
            </a:r>
            <a:r>
              <a:rPr lang="da-DK" altLang="da-DK" sz="3600" b="1" dirty="0" err="1">
                <a:latin typeface="MV Boli" panose="02000500030200090000" pitchFamily="2" charset="0"/>
                <a:ea typeface="MV Boli" panose="02000500030200090000" pitchFamily="2" charset="0"/>
                <a:cs typeface="MV Boli" panose="02000500030200090000" pitchFamily="2" charset="0"/>
              </a:rPr>
              <a:t>overvejeleser</a:t>
            </a:r>
            <a:endParaRPr lang="da-DK" altLang="da-DK" sz="3600" b="1" dirty="0">
              <a:latin typeface="MV Boli" panose="02000500030200090000" pitchFamily="2" charset="0"/>
              <a:ea typeface="MV Boli" panose="02000500030200090000" pitchFamily="2" charset="0"/>
              <a:cs typeface="MV Boli" panose="02000500030200090000" pitchFamily="2" charset="0"/>
            </a:endParaRPr>
          </a:p>
        </p:txBody>
      </p:sp>
      <p:sp>
        <p:nvSpPr>
          <p:cNvPr id="37891" name="Rectangle 3"/>
          <p:cNvSpPr>
            <a:spLocks noGrp="1" noChangeArrowheads="1"/>
          </p:cNvSpPr>
          <p:nvPr>
            <p:ph type="body" idx="1"/>
          </p:nvPr>
        </p:nvSpPr>
        <p:spPr>
          <a:xfrm>
            <a:off x="720328" y="2180240"/>
            <a:ext cx="7452121" cy="3981500"/>
          </a:xfrm>
        </p:spPr>
        <p:txBody>
          <a:bodyPr/>
          <a:lstStyle/>
          <a:p>
            <a:pPr eaLnBrk="1" hangingPunct="1">
              <a:lnSpc>
                <a:spcPct val="80000"/>
              </a:lnSpc>
              <a:spcAft>
                <a:spcPts val="600"/>
              </a:spcAft>
              <a:buFont typeface="Wingdings" panose="05000000000000000000" pitchFamily="2" charset="2"/>
              <a:buChar char="Ø"/>
              <a:defRPr/>
            </a:pPr>
            <a:r>
              <a:rPr lang="da-DK" altLang="da-DK" dirty="0">
                <a:latin typeface="MV Boli" panose="02000500030200090000" pitchFamily="2" charset="0"/>
                <a:ea typeface="MV Boli" panose="02000500030200090000" pitchFamily="2" charset="0"/>
                <a:cs typeface="MV Boli" panose="02000500030200090000" pitchFamily="2" charset="0"/>
              </a:rPr>
              <a:t>Din personlige økonomiske situation</a:t>
            </a:r>
          </a:p>
          <a:p>
            <a:pPr eaLnBrk="1" hangingPunct="1">
              <a:lnSpc>
                <a:spcPct val="80000"/>
              </a:lnSpc>
              <a:spcAft>
                <a:spcPts val="600"/>
              </a:spcAft>
              <a:buFont typeface="Wingdings" panose="05000000000000000000" pitchFamily="2" charset="2"/>
              <a:buChar char="Ø"/>
              <a:defRPr/>
            </a:pPr>
            <a:r>
              <a:rPr lang="da-DK" altLang="da-DK" dirty="0">
                <a:latin typeface="MV Boli" panose="02000500030200090000" pitchFamily="2" charset="0"/>
                <a:ea typeface="MV Boli" panose="02000500030200090000" pitchFamily="2" charset="0"/>
                <a:cs typeface="MV Boli" panose="02000500030200090000" pitchFamily="2" charset="0"/>
              </a:rPr>
              <a:t>Kan det bygges op stille og roligt?</a:t>
            </a:r>
          </a:p>
          <a:p>
            <a:pPr eaLnBrk="1" hangingPunct="1">
              <a:lnSpc>
                <a:spcPct val="80000"/>
              </a:lnSpc>
              <a:spcAft>
                <a:spcPts val="600"/>
              </a:spcAft>
              <a:buFont typeface="Wingdings" panose="05000000000000000000" pitchFamily="2" charset="2"/>
              <a:buChar char="Ø"/>
              <a:defRPr/>
            </a:pPr>
            <a:r>
              <a:rPr lang="da-DK" altLang="da-DK" dirty="0">
                <a:latin typeface="MV Boli" panose="02000500030200090000" pitchFamily="2" charset="0"/>
                <a:ea typeface="MV Boli" panose="02000500030200090000" pitchFamily="2" charset="0"/>
                <a:cs typeface="MV Boli" panose="02000500030200090000" pitchFamily="2" charset="0"/>
              </a:rPr>
              <a:t>Sæt dig en deadline</a:t>
            </a:r>
          </a:p>
          <a:p>
            <a:pPr eaLnBrk="1" hangingPunct="1">
              <a:lnSpc>
                <a:spcPct val="80000"/>
              </a:lnSpc>
              <a:spcAft>
                <a:spcPts val="600"/>
              </a:spcAft>
              <a:buFont typeface="Wingdings" panose="05000000000000000000" pitchFamily="2" charset="2"/>
              <a:buChar char="Ø"/>
              <a:defRPr/>
            </a:pPr>
            <a:r>
              <a:rPr lang="da-DK" altLang="da-DK" dirty="0">
                <a:latin typeface="MV Boli" panose="02000500030200090000" pitchFamily="2" charset="0"/>
                <a:ea typeface="MV Boli" panose="02000500030200090000" pitchFamily="2" charset="0"/>
                <a:cs typeface="MV Boli" panose="02000500030200090000" pitchFamily="2" charset="0"/>
              </a:rPr>
              <a:t>Hvad er det værste der kan ske?</a:t>
            </a:r>
          </a:p>
          <a:p>
            <a:pPr marL="0" indent="0" eaLnBrk="1" hangingPunct="1">
              <a:lnSpc>
                <a:spcPct val="80000"/>
              </a:lnSpc>
              <a:buNone/>
              <a:defRPr/>
            </a:pPr>
            <a:endParaRPr lang="da-DK" altLang="da-DK" dirty="0">
              <a:latin typeface="MV Boli" panose="02000500030200090000" pitchFamily="2" charset="0"/>
              <a:ea typeface="MV Boli" panose="02000500030200090000" pitchFamily="2" charset="0"/>
              <a:cs typeface="MV Boli" panose="02000500030200090000" pitchFamily="2" charset="0"/>
            </a:endParaRPr>
          </a:p>
        </p:txBody>
      </p:sp>
      <p:pic>
        <p:nvPicPr>
          <p:cNvPr id="24580" name="Picture 4" descr="STARTVÆKST Aarhu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idt_En_del_af_tva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6350"/>
            <a:ext cx="20462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a:extLst>
              <a:ext uri="{FF2B5EF4-FFF2-40B4-BE49-F238E27FC236}">
                <a16:creationId xmlns:a16="http://schemas.microsoft.com/office/drawing/2014/main" id="{F2B426DC-F77D-4420-820F-29A1BC436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4581128"/>
            <a:ext cx="7807597" cy="2207343"/>
          </a:xfrm>
          <a:prstGeom prst="rect">
            <a:avLst/>
          </a:prstGeom>
        </p:spPr>
      </p:pic>
    </p:spTree>
    <p:extLst>
      <p:ext uri="{BB962C8B-B14F-4D97-AF65-F5344CB8AC3E}">
        <p14:creationId xmlns:p14="http://schemas.microsoft.com/office/powerpoint/2010/main" val="2200547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4912" y="887737"/>
            <a:ext cx="8229600" cy="1143000"/>
          </a:xfrm>
        </p:spPr>
        <p:txBody>
          <a:bodyPr/>
          <a:lstStyle/>
          <a:p>
            <a:pPr algn="l"/>
            <a:r>
              <a:rPr lang="da-DK" sz="4000" b="1" dirty="0">
                <a:latin typeface="MV Boli" panose="02000500030200090000" pitchFamily="2" charset="0"/>
                <a:cs typeface="MV Boli" panose="02000500030200090000" pitchFamily="2" charset="0"/>
              </a:rPr>
              <a:t>2. Planlæg din virksomhed</a:t>
            </a:r>
          </a:p>
        </p:txBody>
      </p:sp>
      <p:sp>
        <p:nvSpPr>
          <p:cNvPr id="2" name="Pladsholder til indhold 1"/>
          <p:cNvSpPr>
            <a:spLocks noGrp="1"/>
          </p:cNvSpPr>
          <p:nvPr>
            <p:ph sz="half" idx="1"/>
          </p:nvPr>
        </p:nvSpPr>
        <p:spPr/>
        <p:txBody>
          <a:bodyPr/>
          <a:lstStyle/>
          <a:p>
            <a:endParaRPr lang="da-DK" dirty="0"/>
          </a:p>
          <a:p>
            <a:endParaRPr lang="da-DK" dirty="0"/>
          </a:p>
          <a:p>
            <a:endParaRPr lang="da-DK" dirty="0"/>
          </a:p>
          <a:p>
            <a:endParaRPr lang="da-DK" dirty="0"/>
          </a:p>
          <a:p>
            <a:endParaRPr lang="da-DK" dirty="0"/>
          </a:p>
        </p:txBody>
      </p:sp>
      <p:sp>
        <p:nvSpPr>
          <p:cNvPr id="7" name="Pladsholder til indhold 6"/>
          <p:cNvSpPr>
            <a:spLocks noGrp="1"/>
          </p:cNvSpPr>
          <p:nvPr>
            <p:ph sz="half" idx="2"/>
          </p:nvPr>
        </p:nvSpPr>
        <p:spPr>
          <a:xfrm>
            <a:off x="5508104" y="2030737"/>
            <a:ext cx="3178696" cy="3552614"/>
          </a:xfrm>
        </p:spPr>
        <p:txBody>
          <a:bodyPr/>
          <a:lstStyle/>
          <a:p>
            <a:pPr marL="514350" indent="-514350">
              <a:buFont typeface="+mj-lt"/>
              <a:buAutoNum type="arabicPeriod"/>
            </a:pPr>
            <a:r>
              <a:rPr lang="da-DK" sz="3000" dirty="0">
                <a:latin typeface="MV Boli" panose="02000500030200090000" pitchFamily="2" charset="0"/>
                <a:cs typeface="MV Boli" panose="02000500030200090000" pitchFamily="2" charset="0"/>
              </a:rPr>
              <a:t>Kan det laves? </a:t>
            </a:r>
          </a:p>
          <a:p>
            <a:pPr marL="514350" indent="-514350">
              <a:buFont typeface="+mj-lt"/>
              <a:buAutoNum type="arabicPeriod"/>
            </a:pPr>
            <a:r>
              <a:rPr lang="da-DK" sz="3000" dirty="0">
                <a:latin typeface="MV Boli" panose="02000500030200090000" pitchFamily="2" charset="0"/>
                <a:cs typeface="MV Boli" panose="02000500030200090000" pitchFamily="2" charset="0"/>
              </a:rPr>
              <a:t>Kan det sælges? </a:t>
            </a:r>
          </a:p>
          <a:p>
            <a:pPr marL="514350" indent="-514350">
              <a:buFont typeface="+mj-lt"/>
              <a:buAutoNum type="arabicPeriod"/>
            </a:pPr>
            <a:r>
              <a:rPr lang="da-DK" sz="3000" dirty="0">
                <a:latin typeface="MV Boli" panose="02000500030200090000" pitchFamily="2" charset="0"/>
                <a:cs typeface="MV Boli" panose="02000500030200090000" pitchFamily="2" charset="0"/>
              </a:rPr>
              <a:t>Kan du tjene penge på det?</a:t>
            </a:r>
          </a:p>
          <a:p>
            <a:endParaRPr lang="da-DK" dirty="0"/>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p:cNvPicPr>
            <a:picLocks noChangeAspect="1"/>
          </p:cNvPicPr>
          <p:nvPr/>
        </p:nvPicPr>
        <p:blipFill>
          <a:blip r:embed="rId4"/>
          <a:stretch>
            <a:fillRect/>
          </a:stretch>
        </p:blipFill>
        <p:spPr>
          <a:xfrm>
            <a:off x="610693" y="2030737"/>
            <a:ext cx="4816138" cy="3738527"/>
          </a:xfrm>
          <a:prstGeom prst="rect">
            <a:avLst/>
          </a:prstGeom>
        </p:spPr>
      </p:pic>
    </p:spTree>
    <p:extLst>
      <p:ext uri="{BB962C8B-B14F-4D97-AF65-F5344CB8AC3E}">
        <p14:creationId xmlns:p14="http://schemas.microsoft.com/office/powerpoint/2010/main" val="238900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9329" y="1277888"/>
            <a:ext cx="8229600" cy="1143000"/>
          </a:xfrm>
        </p:spPr>
        <p:txBody>
          <a:bodyPr/>
          <a:lstStyle/>
          <a:p>
            <a:pPr algn="l"/>
            <a:r>
              <a:rPr lang="da-DK" sz="3600" b="1" dirty="0">
                <a:latin typeface="MV Boli" panose="02000500030200090000" pitchFamily="2" charset="0"/>
                <a:cs typeface="MV Boli" panose="02000500030200090000" pitchFamily="2" charset="0"/>
              </a:rPr>
              <a:t>Vejen fra idé til produkt /</a:t>
            </a:r>
            <a:r>
              <a:rPr lang="da-DK" sz="3600" b="1" dirty="0" err="1">
                <a:latin typeface="MV Boli" panose="02000500030200090000" pitchFamily="2" charset="0"/>
                <a:cs typeface="MV Boli" panose="02000500030200090000" pitchFamily="2" charset="0"/>
              </a:rPr>
              <a:t>proof</a:t>
            </a:r>
            <a:r>
              <a:rPr lang="da-DK" sz="3600" b="1" dirty="0">
                <a:latin typeface="MV Boli" panose="02000500030200090000" pitchFamily="2" charset="0"/>
                <a:cs typeface="MV Boli" panose="02000500030200090000" pitchFamily="2" charset="0"/>
              </a:rPr>
              <a:t> of </a:t>
            </a:r>
            <a:r>
              <a:rPr lang="da-DK" sz="3600" b="1" dirty="0" err="1">
                <a:latin typeface="MV Boli" panose="02000500030200090000" pitchFamily="2" charset="0"/>
                <a:cs typeface="MV Boli" panose="02000500030200090000" pitchFamily="2" charset="0"/>
              </a:rPr>
              <a:t>concept</a:t>
            </a:r>
            <a:endParaRPr lang="da-DK" sz="3600" b="1" dirty="0">
              <a:latin typeface="MV Boli" panose="02000500030200090000" pitchFamily="2" charset="0"/>
              <a:cs typeface="MV Boli" panose="02000500030200090000" pitchFamily="2" charset="0"/>
            </a:endParaRPr>
          </a:p>
        </p:txBody>
      </p:sp>
      <p:sp>
        <p:nvSpPr>
          <p:cNvPr id="2" name="Pladsholder til indhold 1"/>
          <p:cNvSpPr>
            <a:spLocks noGrp="1"/>
          </p:cNvSpPr>
          <p:nvPr>
            <p:ph sz="half" idx="1"/>
          </p:nvPr>
        </p:nvSpPr>
        <p:spPr/>
        <p:txBody>
          <a:bodyPr/>
          <a:lstStyle/>
          <a:p>
            <a:endParaRPr lang="da-DK" b="1" dirty="0"/>
          </a:p>
          <a:p>
            <a:endParaRPr lang="da-DK" dirty="0"/>
          </a:p>
          <a:p>
            <a:endParaRPr lang="da-DK" dirty="0"/>
          </a:p>
          <a:p>
            <a:endParaRPr lang="da-DK" dirty="0"/>
          </a:p>
          <a:p>
            <a:endParaRPr lang="da-DK" dirty="0"/>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29" y="2276872"/>
            <a:ext cx="8480742" cy="4104456"/>
          </a:xfrm>
          <a:prstGeom prst="rect">
            <a:avLst/>
          </a:prstGeom>
        </p:spPr>
      </p:pic>
    </p:spTree>
    <p:extLst>
      <p:ext uri="{BB962C8B-B14F-4D97-AF65-F5344CB8AC3E}">
        <p14:creationId xmlns:p14="http://schemas.microsoft.com/office/powerpoint/2010/main" val="3029219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4000" b="1" dirty="0">
                <a:latin typeface="MV Boli" panose="02000500030200090000" pitchFamily="2" charset="0"/>
                <a:cs typeface="MV Boli" panose="02000500030200090000" pitchFamily="2" charset="0"/>
              </a:rPr>
              <a:t>The </a:t>
            </a:r>
            <a:r>
              <a:rPr lang="da-DK" sz="4000" b="1" dirty="0" err="1">
                <a:latin typeface="MV Boli" panose="02000500030200090000" pitchFamily="2" charset="0"/>
                <a:cs typeface="MV Boli" panose="02000500030200090000" pitchFamily="2" charset="0"/>
              </a:rPr>
              <a:t>lean</a:t>
            </a:r>
            <a:r>
              <a:rPr lang="da-DK" sz="4000" b="1" dirty="0">
                <a:latin typeface="MV Boli" panose="02000500030200090000" pitchFamily="2" charset="0"/>
                <a:cs typeface="MV Boli" panose="02000500030200090000" pitchFamily="2" charset="0"/>
              </a:rPr>
              <a:t> </a:t>
            </a:r>
            <a:r>
              <a:rPr lang="da-DK" sz="4000" b="1" dirty="0" err="1">
                <a:latin typeface="MV Boli" panose="02000500030200090000" pitchFamily="2" charset="0"/>
                <a:cs typeface="MV Boli" panose="02000500030200090000" pitchFamily="2" charset="0"/>
              </a:rPr>
              <a:t>startup</a:t>
            </a:r>
            <a:endParaRPr lang="da-DK" sz="4000" b="1" dirty="0">
              <a:latin typeface="MV Boli" panose="02000500030200090000" pitchFamily="2" charset="0"/>
              <a:cs typeface="MV Boli" panose="02000500030200090000" pitchFamily="2" charset="0"/>
            </a:endParaRPr>
          </a:p>
        </p:txBody>
      </p:sp>
      <p:pic>
        <p:nvPicPr>
          <p:cNvPr id="4" name="Pladsholder til ind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001" y="1417638"/>
            <a:ext cx="8229370" cy="4946726"/>
          </a:xfrm>
        </p:spPr>
      </p:pic>
    </p:spTree>
    <p:extLst>
      <p:ext uri="{BB962C8B-B14F-4D97-AF65-F5344CB8AC3E}">
        <p14:creationId xmlns:p14="http://schemas.microsoft.com/office/powerpoint/2010/main" val="216013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latin typeface="MV Boli" panose="02000500030200090000" pitchFamily="2" charset="0"/>
                <a:cs typeface="MV Boli" panose="02000500030200090000" pitchFamily="2" charset="0"/>
              </a:rPr>
              <a:t>The Business Model </a:t>
            </a:r>
            <a:r>
              <a:rPr lang="da-DK" b="1" dirty="0" err="1">
                <a:latin typeface="MV Boli" panose="02000500030200090000" pitchFamily="2" charset="0"/>
                <a:cs typeface="MV Boli" panose="02000500030200090000" pitchFamily="2" charset="0"/>
              </a:rPr>
              <a:t>Canvas</a:t>
            </a:r>
            <a:endParaRPr lang="da-DK" b="1" dirty="0">
              <a:latin typeface="MV Boli" panose="02000500030200090000" pitchFamily="2" charset="0"/>
              <a:cs typeface="MV Boli" panose="02000500030200090000" pitchFamily="2" charset="0"/>
            </a:endParaRPr>
          </a:p>
        </p:txBody>
      </p:sp>
      <p:sp>
        <p:nvSpPr>
          <p:cNvPr id="3" name="Pladsholder til indhold 2"/>
          <p:cNvSpPr>
            <a:spLocks noGrp="1"/>
          </p:cNvSpPr>
          <p:nvPr>
            <p:ph idx="1"/>
          </p:nvPr>
        </p:nvSpPr>
        <p:spPr/>
        <p:txBody>
          <a:bodyPr/>
          <a:lstStyle/>
          <a:p>
            <a:endParaRPr lang="da-DK"/>
          </a:p>
        </p:txBody>
      </p:sp>
      <p:pic>
        <p:nvPicPr>
          <p:cNvPr id="1026" name="Picture 2" descr="http://diytoolkit.org/media/Business-Model-Canvasb.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86120"/>
            <a:ext cx="8010525"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516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lede 1"/>
          <p:cNvPicPr>
            <a:picLocks noChangeAspect="1"/>
          </p:cNvPicPr>
          <p:nvPr/>
        </p:nvPicPr>
        <p:blipFill>
          <a:blip r:embed="rId4"/>
          <a:stretch>
            <a:fillRect/>
          </a:stretch>
        </p:blipFill>
        <p:spPr>
          <a:xfrm>
            <a:off x="21813" y="-6896"/>
            <a:ext cx="9144000" cy="6858000"/>
          </a:xfrm>
          <a:prstGeom prst="rect">
            <a:avLst/>
          </a:prstGeom>
        </p:spPr>
      </p:pic>
      <p:sp>
        <p:nvSpPr>
          <p:cNvPr id="4" name="Tekstfelt 3"/>
          <p:cNvSpPr txBox="1"/>
          <p:nvPr/>
        </p:nvSpPr>
        <p:spPr>
          <a:xfrm>
            <a:off x="3663311" y="152955"/>
            <a:ext cx="2520280" cy="523220"/>
          </a:xfrm>
          <a:prstGeom prst="rect">
            <a:avLst/>
          </a:prstGeom>
          <a:noFill/>
        </p:spPr>
        <p:txBody>
          <a:bodyPr wrap="square" rtlCol="0">
            <a:spAutoFit/>
          </a:bodyPr>
          <a:lstStyle/>
          <a:p>
            <a:r>
              <a:rPr lang="da-DK" sz="2800" b="1" dirty="0">
                <a:latin typeface="MV Boli" panose="02000500030200090000" pitchFamily="2" charset="0"/>
                <a:cs typeface="MV Boli" panose="02000500030200090000" pitchFamily="2" charset="0"/>
              </a:rPr>
              <a:t>MOMBRELLA</a:t>
            </a:r>
          </a:p>
        </p:txBody>
      </p:sp>
    </p:spTree>
    <p:extLst>
      <p:ext uri="{BB962C8B-B14F-4D97-AF65-F5344CB8AC3E}">
        <p14:creationId xmlns:p14="http://schemas.microsoft.com/office/powerpoint/2010/main" val="376810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11188" y="692150"/>
            <a:ext cx="7200900" cy="1143000"/>
          </a:xfrm>
        </p:spPr>
        <p:txBody>
          <a:bodyPr/>
          <a:lstStyle/>
          <a:p>
            <a:pPr algn="l"/>
            <a:r>
              <a:rPr lang="da-DK" sz="4000" b="1" dirty="0">
                <a:latin typeface="MV Boli" panose="02000500030200090000" pitchFamily="2" charset="0"/>
                <a:cs typeface="MV Boli" panose="02000500030200090000" pitchFamily="2" charset="0"/>
              </a:rPr>
              <a:t>Din forretningsplan</a:t>
            </a:r>
          </a:p>
        </p:txBody>
      </p:sp>
      <p:pic>
        <p:nvPicPr>
          <p:cNvPr id="2" name="Billede 1"/>
          <p:cNvPicPr>
            <a:picLocks noChangeAspect="1"/>
          </p:cNvPicPr>
          <p:nvPr/>
        </p:nvPicPr>
        <p:blipFill>
          <a:blip r:embed="rId3"/>
          <a:stretch>
            <a:fillRect/>
          </a:stretch>
        </p:blipFill>
        <p:spPr>
          <a:xfrm>
            <a:off x="30444" y="1988840"/>
            <a:ext cx="8833493" cy="4365104"/>
          </a:xfrm>
          <a:prstGeom prst="rect">
            <a:avLst/>
          </a:prstGeom>
        </p:spPr>
      </p:pic>
      <p:pic>
        <p:nvPicPr>
          <p:cNvPr id="31748" name="Picture 4" descr="STARTVÆKST Aarhu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7" y="260350"/>
            <a:ext cx="2341017" cy="8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269874" y="917848"/>
            <a:ext cx="8751887" cy="926976"/>
          </a:xfrm>
        </p:spPr>
        <p:txBody>
          <a:bodyPr/>
          <a:lstStyle/>
          <a:p>
            <a:pPr algn="l"/>
            <a:r>
              <a:rPr lang="da-DK" sz="3600" b="1" dirty="0">
                <a:latin typeface="MV Boli" panose="02000500030200090000" pitchFamily="2" charset="0"/>
                <a:cs typeface="MV Boli" panose="02000500030200090000" pitchFamily="2" charset="0"/>
                <a:hlinkClick r:id="rId4"/>
              </a:rPr>
              <a:t>www.startaarhus.dk</a:t>
            </a:r>
            <a:br>
              <a:rPr lang="da-DK" sz="3600" b="1" dirty="0">
                <a:latin typeface="MV Boli" panose="02000500030200090000" pitchFamily="2" charset="0"/>
                <a:cs typeface="MV Boli" panose="02000500030200090000" pitchFamily="2" charset="0"/>
              </a:rPr>
            </a:br>
            <a:endParaRPr lang="da-DK" sz="3600" b="1" dirty="0">
              <a:latin typeface="MV Boli" panose="02000500030200090000" pitchFamily="2" charset="0"/>
              <a:cs typeface="MV Boli" panose="02000500030200090000" pitchFamily="2" charset="0"/>
            </a:endParaRPr>
          </a:p>
        </p:txBody>
      </p:sp>
      <p:pic>
        <p:nvPicPr>
          <p:cNvPr id="4" name="Billede 3">
            <a:extLst>
              <a:ext uri="{FF2B5EF4-FFF2-40B4-BE49-F238E27FC236}">
                <a16:creationId xmlns:a16="http://schemas.microsoft.com/office/drawing/2014/main" id="{6DBB6680-9615-4496-9047-2E4A3831C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39" y="1844824"/>
            <a:ext cx="8926164" cy="44644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a:r>
              <a:rPr lang="da-DK" sz="3200" b="1" dirty="0">
                <a:latin typeface="MV Boli" panose="02000500030200090000" pitchFamily="2" charset="0"/>
                <a:cs typeface="MV Boli" panose="02000500030200090000" pitchFamily="2" charset="0"/>
              </a:rPr>
              <a:t>Forretningsplanen</a:t>
            </a:r>
          </a:p>
        </p:txBody>
      </p:sp>
      <p:sp>
        <p:nvSpPr>
          <p:cNvPr id="2" name="Pladsholder til indhold 1"/>
          <p:cNvSpPr>
            <a:spLocks noGrp="1"/>
          </p:cNvSpPr>
          <p:nvPr>
            <p:ph idx="1"/>
          </p:nvPr>
        </p:nvSpPr>
        <p:spPr>
          <a:xfrm>
            <a:off x="457200" y="1268760"/>
            <a:ext cx="8229600" cy="5184576"/>
          </a:xfrm>
        </p:spPr>
        <p:txBody>
          <a:bodyPr/>
          <a:lstStyle/>
          <a:p>
            <a:pPr marL="514350" indent="-514350">
              <a:buFont typeface="+mj-lt"/>
              <a:buAutoNum type="arabicPeriod"/>
            </a:pPr>
            <a:r>
              <a:rPr lang="da-DK" sz="2600" dirty="0">
                <a:latin typeface="MV Boli" panose="02000500030200090000" pitchFamily="2" charset="0"/>
                <a:cs typeface="MV Boli" panose="02000500030200090000" pitchFamily="2" charset="0"/>
              </a:rPr>
              <a:t>Idé/mission: Hvilken forskel vil du gøre?</a:t>
            </a:r>
          </a:p>
          <a:p>
            <a:pPr marL="514350" indent="-514350">
              <a:buFont typeface="+mj-lt"/>
              <a:buAutoNum type="arabicPeriod"/>
            </a:pPr>
            <a:r>
              <a:rPr lang="da-DK" sz="2600" dirty="0">
                <a:latin typeface="MV Boli" panose="02000500030200090000" pitchFamily="2" charset="0"/>
                <a:cs typeface="MV Boli" panose="02000500030200090000" pitchFamily="2" charset="0"/>
              </a:rPr>
              <a:t>Produktet/ydelser: Sammensætning, pris, funktioner, lovgivning, patenter</a:t>
            </a:r>
          </a:p>
          <a:p>
            <a:pPr marL="514350" indent="-514350">
              <a:buFont typeface="+mj-lt"/>
              <a:buAutoNum type="arabicPeriod"/>
            </a:pPr>
            <a:r>
              <a:rPr lang="da-DK" sz="2600" dirty="0">
                <a:latin typeface="MV Boli" panose="02000500030200090000" pitchFamily="2" charset="0"/>
                <a:cs typeface="MV Boli" panose="02000500030200090000" pitchFamily="2" charset="0"/>
              </a:rPr>
              <a:t>Markedet: Hvilke kundesegmenter?</a:t>
            </a:r>
          </a:p>
          <a:p>
            <a:pPr marL="514350" indent="-514350">
              <a:buFont typeface="+mj-lt"/>
              <a:buAutoNum type="arabicPeriod"/>
            </a:pPr>
            <a:r>
              <a:rPr lang="da-DK" sz="2600" dirty="0">
                <a:latin typeface="MV Boli" panose="02000500030200090000" pitchFamily="2" charset="0"/>
                <a:cs typeface="MV Boli" panose="02000500030200090000" pitchFamily="2" charset="0"/>
              </a:rPr>
              <a:t>Konkurrencen: Hvem er du oppe mod?</a:t>
            </a:r>
          </a:p>
          <a:p>
            <a:pPr marL="514350" indent="-514350">
              <a:buFont typeface="+mj-lt"/>
              <a:buAutoNum type="arabicPeriod"/>
            </a:pPr>
            <a:r>
              <a:rPr lang="da-DK" sz="2600" dirty="0">
                <a:latin typeface="MV Boli" panose="02000500030200090000" pitchFamily="2" charset="0"/>
                <a:cs typeface="MV Boli" panose="02000500030200090000" pitchFamily="2" charset="0"/>
              </a:rPr>
              <a:t>Salg og markedsføring: Hvordan når du ud til kunden?</a:t>
            </a:r>
          </a:p>
          <a:p>
            <a:pPr marL="514350" indent="-514350">
              <a:buFont typeface="+mj-lt"/>
              <a:buAutoNum type="arabicPeriod"/>
            </a:pPr>
            <a:r>
              <a:rPr lang="da-DK" sz="2600" dirty="0">
                <a:latin typeface="MV Boli" panose="02000500030200090000" pitchFamily="2" charset="0"/>
                <a:cs typeface="MV Boli" panose="02000500030200090000" pitchFamily="2" charset="0"/>
              </a:rPr>
              <a:t>Organisation: Hvem skal løse hvilke opgaver?</a:t>
            </a:r>
          </a:p>
          <a:p>
            <a:pPr marL="514350" indent="-514350">
              <a:buFont typeface="+mj-lt"/>
              <a:buAutoNum type="arabicPeriod"/>
            </a:pPr>
            <a:r>
              <a:rPr lang="da-DK" sz="2600" dirty="0">
                <a:latin typeface="MV Boli" panose="02000500030200090000" pitchFamily="2" charset="0"/>
                <a:cs typeface="MV Boli" panose="02000500030200090000" pitchFamily="2" charset="0"/>
              </a:rPr>
              <a:t>Finansiering: Hvad skal du leve af? Hvornår kan du forvente overskud?</a:t>
            </a:r>
          </a:p>
          <a:p>
            <a:pPr marL="514350" indent="-514350">
              <a:buFont typeface="+mj-lt"/>
              <a:buAutoNum type="arabicPeriod"/>
            </a:pPr>
            <a:endParaRPr lang="da-DK" sz="2000" dirty="0">
              <a:latin typeface="MV Boli" panose="02000500030200090000" pitchFamily="2" charset="0"/>
              <a:cs typeface="MV Boli" panose="02000500030200090000" pitchFamily="2" charset="0"/>
            </a:endParaRPr>
          </a:p>
          <a:p>
            <a:pPr marL="0" indent="0">
              <a:buNone/>
            </a:pPr>
            <a:r>
              <a:rPr lang="da-DK" sz="1800" dirty="0">
                <a:latin typeface="Slap"/>
                <a:cs typeface="MV Boli" panose="02000500030200090000" pitchFamily="2" charset="0"/>
              </a:rPr>
              <a:t>Find skabelon på </a:t>
            </a:r>
            <a:r>
              <a:rPr lang="da-DK" sz="1800" dirty="0">
                <a:latin typeface="Slap"/>
                <a:hlinkClick r:id="rId3"/>
              </a:rPr>
              <a:t>www.startaarhus.dk/ivaerksaetter/nyttige-links-i-aarhus</a:t>
            </a:r>
            <a:r>
              <a:rPr lang="da-DK" sz="1800" dirty="0">
                <a:latin typeface="Slap"/>
                <a:cs typeface="MV Boli" panose="02000500030200090000" pitchFamily="2" charset="0"/>
              </a:rPr>
              <a:t> </a:t>
            </a:r>
          </a:p>
          <a:p>
            <a:endParaRPr lang="da-DK" dirty="0"/>
          </a:p>
        </p:txBody>
      </p:sp>
      <p:pic>
        <p:nvPicPr>
          <p:cNvPr id="31748" name="Picture 4" descr="STARTVÆKST Aarhu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380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476672"/>
            <a:ext cx="8229600" cy="890587"/>
          </a:xfrm>
        </p:spPr>
        <p:txBody>
          <a:bodyPr/>
          <a:lstStyle/>
          <a:p>
            <a:pPr algn="l"/>
            <a:r>
              <a:rPr lang="da-DK" sz="3600" b="1" dirty="0">
                <a:latin typeface="MV Boli" panose="02000500030200090000" pitchFamily="2" charset="0"/>
                <a:cs typeface="MV Boli" panose="02000500030200090000" pitchFamily="2" charset="0"/>
              </a:rPr>
              <a:t>3. Registrer virksomheden</a:t>
            </a:r>
          </a:p>
        </p:txBody>
      </p:sp>
      <p:sp>
        <p:nvSpPr>
          <p:cNvPr id="2" name="Pladsholder til indhold 1"/>
          <p:cNvSpPr>
            <a:spLocks noGrp="1"/>
          </p:cNvSpPr>
          <p:nvPr>
            <p:ph idx="1"/>
          </p:nvPr>
        </p:nvSpPr>
        <p:spPr>
          <a:xfrm>
            <a:off x="450454" y="1583581"/>
            <a:ext cx="8229600" cy="4941763"/>
          </a:xfrm>
        </p:spPr>
        <p:txBody>
          <a:bodyPr/>
          <a:lstStyle/>
          <a:p>
            <a:pPr marL="675450" indent="-514350">
              <a:spcBef>
                <a:spcPts val="600"/>
              </a:spcBef>
              <a:buAutoNum type="arabicPeriod"/>
            </a:pPr>
            <a:r>
              <a:rPr lang="da-DK" dirty="0">
                <a:latin typeface="MV Boli" panose="02000500030200090000" pitchFamily="2" charset="0"/>
                <a:cs typeface="MV Boli" panose="02000500030200090000" pitchFamily="2" charset="0"/>
              </a:rPr>
              <a:t>På </a:t>
            </a:r>
            <a:r>
              <a:rPr lang="da-DK" dirty="0">
                <a:solidFill>
                  <a:srgbClr val="0070C0"/>
                </a:solidFill>
                <a:latin typeface="MV Boli" panose="02000500030200090000" pitchFamily="2" charset="0"/>
                <a:cs typeface="MV Boli" panose="02000500030200090000" pitchFamily="2" charset="0"/>
                <a:hlinkClick r:id="rId3"/>
              </a:rPr>
              <a:t>www.virk.dk</a:t>
            </a:r>
            <a:endParaRPr lang="da-DK" dirty="0">
              <a:solidFill>
                <a:srgbClr val="0070C0"/>
              </a:solidFill>
              <a:latin typeface="MV Boli" panose="02000500030200090000" pitchFamily="2" charset="0"/>
              <a:cs typeface="MV Boli" panose="02000500030200090000" pitchFamily="2" charset="0"/>
            </a:endParaRPr>
          </a:p>
          <a:p>
            <a:pPr marL="1475550" lvl="2" indent="-514350">
              <a:spcBef>
                <a:spcPts val="600"/>
              </a:spcBef>
            </a:pPr>
            <a:r>
              <a:rPr lang="da-DK" dirty="0">
                <a:solidFill>
                  <a:schemeClr val="accent1">
                    <a:lumMod val="50000"/>
                  </a:schemeClr>
                </a:solidFill>
                <a:latin typeface="MV Boli" panose="02000500030200090000" pitchFamily="2" charset="0"/>
                <a:cs typeface="MV Boli" panose="02000500030200090000" pitchFamily="2" charset="0"/>
              </a:rPr>
              <a:t>Omsætning &gt; 50.000 </a:t>
            </a:r>
            <a:r>
              <a:rPr lang="da-DK" dirty="0" err="1">
                <a:solidFill>
                  <a:schemeClr val="accent1">
                    <a:lumMod val="50000"/>
                  </a:schemeClr>
                </a:solidFill>
                <a:latin typeface="MV Boli" panose="02000500030200090000" pitchFamily="2" charset="0"/>
                <a:cs typeface="MV Boli" panose="02000500030200090000" pitchFamily="2" charset="0"/>
              </a:rPr>
              <a:t>kr</a:t>
            </a:r>
            <a:endParaRPr lang="da-DK" dirty="0">
              <a:solidFill>
                <a:schemeClr val="accent1">
                  <a:lumMod val="50000"/>
                </a:schemeClr>
              </a:solidFill>
              <a:latin typeface="MV Boli" panose="02000500030200090000" pitchFamily="2" charset="0"/>
              <a:cs typeface="MV Boli" panose="02000500030200090000" pitchFamily="2" charset="0"/>
            </a:endParaRPr>
          </a:p>
          <a:p>
            <a:pPr marL="1475550" lvl="2" indent="-514350">
              <a:spcBef>
                <a:spcPts val="600"/>
              </a:spcBef>
            </a:pPr>
            <a:r>
              <a:rPr lang="da-DK" dirty="0">
                <a:solidFill>
                  <a:schemeClr val="accent1">
                    <a:lumMod val="50000"/>
                  </a:schemeClr>
                </a:solidFill>
                <a:latin typeface="MV Boli" panose="02000500030200090000" pitchFamily="2" charset="0"/>
                <a:cs typeface="MV Boli" panose="02000500030200090000" pitchFamily="2" charset="0"/>
              </a:rPr>
              <a:t>Udbetale løn</a:t>
            </a:r>
          </a:p>
          <a:p>
            <a:pPr marL="1475550" lvl="2" indent="-514350">
              <a:spcBef>
                <a:spcPts val="600"/>
              </a:spcBef>
            </a:pPr>
            <a:r>
              <a:rPr lang="da-DK" dirty="0">
                <a:solidFill>
                  <a:schemeClr val="accent1">
                    <a:lumMod val="50000"/>
                  </a:schemeClr>
                </a:solidFill>
                <a:latin typeface="MV Boli" panose="02000500030200090000" pitchFamily="2" charset="0"/>
                <a:cs typeface="MV Boli" panose="02000500030200090000" pitchFamily="2" charset="0"/>
              </a:rPr>
              <a:t>Importere/eksportere uden for EU</a:t>
            </a:r>
          </a:p>
          <a:p>
            <a:pPr marL="675450" indent="-514350">
              <a:spcBef>
                <a:spcPts val="600"/>
              </a:spcBef>
              <a:buFontTx/>
              <a:buAutoNum type="arabicPeriod"/>
            </a:pPr>
            <a:r>
              <a:rPr lang="da-DK" dirty="0">
                <a:latin typeface="MV Boli" panose="02000500030200090000" pitchFamily="2" charset="0"/>
                <a:cs typeface="MV Boli" panose="02000500030200090000" pitchFamily="2" charset="0"/>
              </a:rPr>
              <a:t>CPR vs CVR</a:t>
            </a:r>
          </a:p>
          <a:p>
            <a:pPr marL="675450" indent="-514350">
              <a:spcBef>
                <a:spcPts val="600"/>
              </a:spcBef>
              <a:buFontTx/>
              <a:buAutoNum type="arabicPeriod"/>
            </a:pPr>
            <a:r>
              <a:rPr lang="da-DK" dirty="0" err="1">
                <a:latin typeface="MV Boli" panose="02000500030200090000" pitchFamily="2" charset="0"/>
                <a:cs typeface="MV Boli" panose="02000500030200090000" pitchFamily="2" charset="0"/>
              </a:rPr>
              <a:t>Nemkonto</a:t>
            </a:r>
            <a:r>
              <a:rPr lang="da-DK" dirty="0">
                <a:latin typeface="MV Boli" panose="02000500030200090000" pitchFamily="2" charset="0"/>
                <a:cs typeface="MV Boli" panose="02000500030200090000" pitchFamily="2" charset="0"/>
              </a:rPr>
              <a:t> og digital postkasse</a:t>
            </a:r>
            <a:br>
              <a:rPr lang="da-DK" dirty="0">
                <a:latin typeface="MV Boli" panose="02000500030200090000" pitchFamily="2" charset="0"/>
                <a:cs typeface="MV Boli" panose="02000500030200090000" pitchFamily="2" charset="0"/>
              </a:rPr>
            </a:br>
            <a:r>
              <a:rPr lang="da-DK" sz="2800" dirty="0">
                <a:latin typeface="MV Boli" panose="02000500030200090000" pitchFamily="2" charset="0"/>
                <a:cs typeface="MV Boli" panose="02000500030200090000" pitchFamily="2" charset="0"/>
                <a:hlinkClick r:id="rId4"/>
              </a:rPr>
              <a:t>https://hjaelp.virk.dk/hjaelp/digital-post-0</a:t>
            </a:r>
            <a:r>
              <a:rPr lang="da-DK" sz="2800" dirty="0">
                <a:latin typeface="MV Boli" panose="02000500030200090000" pitchFamily="2" charset="0"/>
                <a:cs typeface="MV Boli" panose="02000500030200090000" pitchFamily="2" charset="0"/>
              </a:rPr>
              <a:t> </a:t>
            </a:r>
          </a:p>
          <a:p>
            <a:pPr marL="675450" indent="-514350">
              <a:spcBef>
                <a:spcPts val="600"/>
              </a:spcBef>
              <a:buFontTx/>
              <a:buAutoNum type="arabicPeriod"/>
            </a:pPr>
            <a:r>
              <a:rPr lang="da-DK" dirty="0">
                <a:latin typeface="MV Boli" panose="02000500030200090000" pitchFamily="2" charset="0"/>
                <a:cs typeface="MV Boli" panose="02000500030200090000" pitchFamily="2" charset="0"/>
              </a:rPr>
              <a:t>OBS: </a:t>
            </a:r>
            <a:r>
              <a:rPr lang="da-DK" sz="3000" dirty="0">
                <a:latin typeface="MV Boli" panose="02000500030200090000" pitchFamily="2" charset="0"/>
                <a:cs typeface="MV Boli" panose="02000500030200090000" pitchFamily="2" charset="0"/>
              </a:rPr>
              <a:t>Dagpenge/kontanthjælp/SU</a:t>
            </a:r>
            <a:br>
              <a:rPr lang="da-DK" sz="3000" dirty="0">
                <a:latin typeface="MV Boli" panose="02000500030200090000" pitchFamily="2" charset="0"/>
                <a:cs typeface="MV Boli" panose="02000500030200090000" pitchFamily="2" charset="0"/>
              </a:rPr>
            </a:br>
            <a:r>
              <a:rPr lang="da-DK" sz="3000" dirty="0">
                <a:latin typeface="MV Boli" panose="02000500030200090000" pitchFamily="2" charset="0"/>
                <a:cs typeface="MV Boli" panose="02000500030200090000" pitchFamily="2" charset="0"/>
              </a:rPr>
              <a:t>					</a:t>
            </a:r>
            <a:br>
              <a:rPr lang="da-DK" sz="3600" dirty="0">
                <a:latin typeface="Calibri" panose="020F0502020204030204" pitchFamily="34" charset="0"/>
              </a:rPr>
            </a:br>
            <a:endParaRPr lang="da-DK" sz="3600" dirty="0">
              <a:latin typeface="Calibri" panose="020F0502020204030204" pitchFamily="34" charset="0"/>
            </a:endParaRPr>
          </a:p>
          <a:p>
            <a:endParaRPr lang="da-DK" dirty="0"/>
          </a:p>
        </p:txBody>
      </p:sp>
      <p:pic>
        <p:nvPicPr>
          <p:cNvPr id="32772" name="Picture 4" descr="STARTVÆKST Aarhu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482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A15B5DE-4229-4268-B877-963FE466E9A3}"/>
              </a:ext>
            </a:extLst>
          </p:cNvPr>
          <p:cNvSpPr>
            <a:spLocks noGrp="1"/>
          </p:cNvSpPr>
          <p:nvPr>
            <p:ph type="title"/>
          </p:nvPr>
        </p:nvSpPr>
        <p:spPr/>
        <p:txBody>
          <a:bodyPr/>
          <a:lstStyle/>
          <a:p>
            <a:pPr algn="l"/>
            <a:r>
              <a:rPr lang="da-DK" sz="3600" b="1" dirty="0">
                <a:latin typeface="MV Boli" panose="02000500030200090000" pitchFamily="2" charset="0"/>
                <a:cs typeface="MV Boli" panose="02000500030200090000" pitchFamily="2" charset="0"/>
              </a:rPr>
              <a:t>Følg vejledning på skat.dk</a:t>
            </a:r>
          </a:p>
        </p:txBody>
      </p:sp>
      <p:sp>
        <p:nvSpPr>
          <p:cNvPr id="2" name="Pladsholder til indhold 1"/>
          <p:cNvSpPr>
            <a:spLocks noGrp="1"/>
          </p:cNvSpPr>
          <p:nvPr>
            <p:ph idx="4294967295"/>
          </p:nvPr>
        </p:nvSpPr>
        <p:spPr>
          <a:xfrm>
            <a:off x="0" y="1584325"/>
            <a:ext cx="8229600" cy="4940300"/>
          </a:xfrm>
        </p:spPr>
        <p:txBody>
          <a:bodyPr/>
          <a:lstStyle/>
          <a:p>
            <a:pPr marL="161100" indent="0">
              <a:spcBef>
                <a:spcPts val="600"/>
              </a:spcBef>
              <a:buNone/>
            </a:pPr>
            <a:br>
              <a:rPr lang="da-DK" sz="3600" dirty="0">
                <a:latin typeface="Calibri" panose="020F0502020204030204" pitchFamily="34" charset="0"/>
              </a:rPr>
            </a:br>
            <a:endParaRPr lang="da-DK" sz="3600" dirty="0">
              <a:latin typeface="Calibri" panose="020F0502020204030204" pitchFamily="34" charset="0"/>
            </a:endParaRPr>
          </a:p>
          <a:p>
            <a:endParaRPr lang="da-DK" dirty="0"/>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731AFA07-426A-45CA-BE94-96B527467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00" y="1205752"/>
            <a:ext cx="8172400" cy="5376402"/>
          </a:xfrm>
          <a:prstGeom prst="rect">
            <a:avLst/>
          </a:prstGeom>
        </p:spPr>
      </p:pic>
    </p:spTree>
    <p:extLst>
      <p:ext uri="{BB962C8B-B14F-4D97-AF65-F5344CB8AC3E}">
        <p14:creationId xmlns:p14="http://schemas.microsoft.com/office/powerpoint/2010/main" val="4208530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a:r>
              <a:rPr lang="da-DK" sz="3600" b="1" dirty="0">
                <a:latin typeface="MV Boli" panose="02000500030200090000" pitchFamily="2" charset="0"/>
                <a:cs typeface="MV Boli" panose="02000500030200090000" pitchFamily="2" charset="0"/>
              </a:rPr>
              <a:t>Virksomhedsform</a:t>
            </a:r>
          </a:p>
        </p:txBody>
      </p:sp>
      <p:sp>
        <p:nvSpPr>
          <p:cNvPr id="2" name="Pladsholder til indhold 1"/>
          <p:cNvSpPr>
            <a:spLocks noGrp="1"/>
          </p:cNvSpPr>
          <p:nvPr>
            <p:ph sz="half" idx="1"/>
          </p:nvPr>
        </p:nvSpPr>
        <p:spPr>
          <a:xfrm>
            <a:off x="457200" y="1628800"/>
            <a:ext cx="8147248" cy="4896544"/>
          </a:xfrm>
        </p:spPr>
        <p:txBody>
          <a:bodyPr/>
          <a:lstStyle/>
          <a:p>
            <a:r>
              <a:rPr lang="da-DK" dirty="0">
                <a:latin typeface="MV Boli" panose="02000500030200090000" pitchFamily="2" charset="0"/>
                <a:cs typeface="MV Boli" panose="02000500030200090000" pitchFamily="2" charset="0"/>
              </a:rPr>
              <a:t>Hvilken risiko har du?</a:t>
            </a:r>
          </a:p>
          <a:p>
            <a:r>
              <a:rPr lang="da-DK" dirty="0">
                <a:latin typeface="MV Boli" panose="02000500030200090000" pitchFamily="2" charset="0"/>
                <a:cs typeface="MV Boli" panose="02000500030200090000" pitchFamily="2" charset="0"/>
              </a:rPr>
              <a:t>Hvilken kapital du har til rådighed?</a:t>
            </a:r>
          </a:p>
          <a:p>
            <a:r>
              <a:rPr lang="da-DK" dirty="0">
                <a:latin typeface="MV Boli" panose="02000500030200090000" pitchFamily="2" charset="0"/>
                <a:cs typeface="MV Boli" panose="02000500030200090000" pitchFamily="2" charset="0"/>
              </a:rPr>
              <a:t>Er du indstillet på, at nogle oplysninger om din virksomhed bliver offentligt tilgængelige?</a:t>
            </a:r>
          </a:p>
          <a:p>
            <a:r>
              <a:rPr lang="da-DK" dirty="0">
                <a:latin typeface="MV Boli" panose="02000500030200090000" pitchFamily="2" charset="0"/>
                <a:cs typeface="MV Boli" panose="02000500030200090000" pitchFamily="2" charset="0"/>
              </a:rPr>
              <a:t>Hvad dit valg betyder for din skattebetaling og </a:t>
            </a:r>
            <a:r>
              <a:rPr lang="da-DK" dirty="0" err="1">
                <a:latin typeface="MV Boli" panose="02000500030200090000" pitchFamily="2" charset="0"/>
                <a:cs typeface="MV Boli" panose="02000500030200090000" pitchFamily="2" charset="0"/>
              </a:rPr>
              <a:t>evt</a:t>
            </a:r>
            <a:r>
              <a:rPr lang="da-DK" dirty="0">
                <a:latin typeface="MV Boli" panose="02000500030200090000" pitchFamily="2" charset="0"/>
                <a:cs typeface="MV Boli" panose="02000500030200090000" pitchFamily="2" charset="0"/>
              </a:rPr>
              <a:t> din ægtefælles</a:t>
            </a:r>
          </a:p>
          <a:p>
            <a:pPr marL="0" indent="0">
              <a:buNone/>
            </a:pPr>
            <a:endParaRPr lang="da-DK" sz="2000" b="1" dirty="0">
              <a:latin typeface="MV Boli" panose="02000500030200090000" pitchFamily="2" charset="0"/>
              <a:cs typeface="MV Boli" panose="02000500030200090000" pitchFamily="2" charset="0"/>
            </a:endParaRPr>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662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11560" y="548680"/>
            <a:ext cx="8075240" cy="868958"/>
          </a:xfrm>
        </p:spPr>
        <p:txBody>
          <a:bodyPr/>
          <a:lstStyle/>
          <a:p>
            <a:pPr marL="0" indent="0" algn="l">
              <a:buNone/>
            </a:pPr>
            <a:r>
              <a:rPr lang="da-DK" sz="3600" b="1" dirty="0">
                <a:latin typeface="MV Boli" panose="02000500030200090000" pitchFamily="2" charset="0"/>
                <a:cs typeface="MV Boli" panose="02000500030200090000" pitchFamily="2" charset="0"/>
              </a:rPr>
              <a:t>Personligt ejet virksomhed</a:t>
            </a:r>
          </a:p>
        </p:txBody>
      </p:sp>
      <p:sp>
        <p:nvSpPr>
          <p:cNvPr id="2" name="Pladsholder til indhold 1"/>
          <p:cNvSpPr>
            <a:spLocks noGrp="1"/>
          </p:cNvSpPr>
          <p:nvPr>
            <p:ph sz="half" idx="1"/>
          </p:nvPr>
        </p:nvSpPr>
        <p:spPr>
          <a:xfrm>
            <a:off x="611560" y="1340768"/>
            <a:ext cx="8075240" cy="5040560"/>
          </a:xfrm>
        </p:spPr>
        <p:txBody>
          <a:bodyPr/>
          <a:lstStyle/>
          <a:p>
            <a:pPr marL="0" indent="0">
              <a:spcBef>
                <a:spcPts val="300"/>
              </a:spcBef>
              <a:spcAft>
                <a:spcPts val="0"/>
              </a:spcAft>
              <a:buNone/>
            </a:pPr>
            <a:r>
              <a:rPr lang="da-DK" sz="2400" b="1" dirty="0">
                <a:latin typeface="Calibri" panose="020F0502020204030204" pitchFamily="34" charset="0"/>
              </a:rPr>
              <a:t>Personlig mindre virksomhed (PMV)</a:t>
            </a:r>
          </a:p>
          <a:p>
            <a:pPr marL="0" indent="0">
              <a:spcBef>
                <a:spcPts val="300"/>
              </a:spcBef>
              <a:spcAft>
                <a:spcPts val="0"/>
              </a:spcAft>
              <a:buNone/>
            </a:pPr>
            <a:r>
              <a:rPr lang="da-DK" sz="2400" dirty="0">
                <a:latin typeface="Calibri" panose="020F0502020204030204" pitchFamily="34" charset="0"/>
              </a:rPr>
              <a:t>PMV er en personlig mindre virksomhed, som ikke er momspligtig og ikke har en årlig omsætning, der overstiger 50.000 </a:t>
            </a:r>
            <a:r>
              <a:rPr lang="da-DK" sz="2400" dirty="0" err="1">
                <a:latin typeface="Calibri" panose="020F0502020204030204" pitchFamily="34" charset="0"/>
              </a:rPr>
              <a:t>kr</a:t>
            </a:r>
            <a:r>
              <a:rPr lang="da-DK" sz="2400" dirty="0">
                <a:latin typeface="Calibri" panose="020F0502020204030204" pitchFamily="34" charset="0"/>
              </a:rPr>
              <a:t> om året. Der kan ikke være nogen ansatte og registreringen skal fornys hvert 3. år.</a:t>
            </a:r>
            <a:endParaRPr lang="da-DK" sz="2400" b="1" dirty="0">
              <a:latin typeface="Calibri" panose="020F0502020204030204" pitchFamily="34" charset="0"/>
            </a:endParaRPr>
          </a:p>
          <a:p>
            <a:pPr marL="0" indent="0">
              <a:spcBef>
                <a:spcPts val="300"/>
              </a:spcBef>
              <a:spcAft>
                <a:spcPts val="0"/>
              </a:spcAft>
              <a:buNone/>
            </a:pPr>
            <a:r>
              <a:rPr lang="da-DK" sz="2400" b="1" dirty="0">
                <a:latin typeface="Calibri" panose="020F0502020204030204" pitchFamily="34" charset="0"/>
              </a:rPr>
              <a:t>Enkeltmandsvirksomhed</a:t>
            </a:r>
          </a:p>
          <a:p>
            <a:pPr marL="0" indent="0">
              <a:spcBef>
                <a:spcPts val="300"/>
              </a:spcBef>
              <a:spcAft>
                <a:spcPts val="0"/>
              </a:spcAft>
              <a:buNone/>
            </a:pPr>
            <a:r>
              <a:rPr lang="da-DK" sz="2400" dirty="0">
                <a:latin typeface="Calibri" panose="020F0502020204030204" pitchFamily="34" charset="0"/>
              </a:rPr>
              <a:t>Personligt ejet virksomhed – dette er den mest enkle form for virksomhed. Der er ingen kapitalkrav, og ejer hæfter personligt med alt hvad han ejer.</a:t>
            </a:r>
          </a:p>
          <a:p>
            <a:pPr marL="0" indent="0">
              <a:spcBef>
                <a:spcPts val="300"/>
              </a:spcBef>
              <a:spcAft>
                <a:spcPts val="0"/>
              </a:spcAft>
              <a:buNone/>
            </a:pPr>
            <a:r>
              <a:rPr lang="da-DK" sz="2400" b="1" dirty="0">
                <a:latin typeface="Calibri" panose="020F0502020204030204" pitchFamily="34" charset="0"/>
              </a:rPr>
              <a:t>Interessentskab I/S</a:t>
            </a:r>
          </a:p>
          <a:p>
            <a:pPr marL="0" indent="0">
              <a:spcBef>
                <a:spcPts val="300"/>
              </a:spcBef>
              <a:spcAft>
                <a:spcPts val="0"/>
              </a:spcAft>
              <a:buNone/>
            </a:pPr>
            <a:r>
              <a:rPr lang="da-DK" sz="2400" dirty="0">
                <a:latin typeface="Calibri" panose="020F0502020204030204" pitchFamily="34" charset="0"/>
              </a:rPr>
              <a:t>Ligesom en personligt ejet virksomhed – blot med flere ejere. Der er ingen kapitalkrav, og ejere hæfter personligt og solidarisk hver især. </a:t>
            </a:r>
          </a:p>
          <a:p>
            <a:pPr marL="0" indent="0">
              <a:buNone/>
            </a:pPr>
            <a:endParaRPr lang="da-DK" sz="2000" b="1" dirty="0">
              <a:latin typeface="MV Boli" panose="02000500030200090000" pitchFamily="2" charset="0"/>
              <a:cs typeface="MV Boli" panose="02000500030200090000" pitchFamily="2" charset="0"/>
            </a:endParaRPr>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7" y="260350"/>
            <a:ext cx="2341017" cy="8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685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a:r>
              <a:rPr lang="da-DK" sz="3600" b="1" dirty="0">
                <a:latin typeface="MV Boli" panose="02000500030200090000" pitchFamily="2" charset="0"/>
                <a:cs typeface="MV Boli" panose="02000500030200090000" pitchFamily="2" charset="0"/>
              </a:rPr>
              <a:t>Kapitalselskaber</a:t>
            </a:r>
          </a:p>
        </p:txBody>
      </p:sp>
      <p:sp>
        <p:nvSpPr>
          <p:cNvPr id="3" name="Pladsholder til indhold 2"/>
          <p:cNvSpPr>
            <a:spLocks noGrp="1"/>
          </p:cNvSpPr>
          <p:nvPr>
            <p:ph sz="half" idx="2"/>
          </p:nvPr>
        </p:nvSpPr>
        <p:spPr>
          <a:xfrm>
            <a:off x="625792" y="1340767"/>
            <a:ext cx="8063784" cy="5030239"/>
          </a:xfrm>
        </p:spPr>
        <p:txBody>
          <a:bodyPr/>
          <a:lstStyle/>
          <a:p>
            <a:pPr marL="0" indent="0">
              <a:spcBef>
                <a:spcPts val="300"/>
              </a:spcBef>
              <a:spcAft>
                <a:spcPts val="0"/>
              </a:spcAft>
              <a:buNone/>
            </a:pPr>
            <a:r>
              <a:rPr lang="da-DK" sz="2400" b="1" dirty="0">
                <a:latin typeface="Calibri" panose="020F0502020204030204" pitchFamily="34" charset="0"/>
              </a:rPr>
              <a:t>Anpartsselskab ApS</a:t>
            </a:r>
          </a:p>
          <a:p>
            <a:pPr marL="0" indent="0">
              <a:spcBef>
                <a:spcPts val="300"/>
              </a:spcBef>
              <a:spcAft>
                <a:spcPts val="0"/>
              </a:spcAft>
              <a:buNone/>
            </a:pPr>
            <a:r>
              <a:rPr lang="da-DK" sz="2200" dirty="0">
                <a:latin typeface="Calibri" panose="020F0502020204030204" pitchFamily="34" charset="0"/>
              </a:rPr>
              <a:t>Kan stiftes af en eller flere personer og skal anmeldes til Erhvervs- og Selskabsstyrelsen. Der er et kapitalkrav på kr. 40.000, og der hæftes med den indskudte kapital.</a:t>
            </a:r>
          </a:p>
          <a:p>
            <a:pPr>
              <a:spcBef>
                <a:spcPts val="300"/>
              </a:spcBef>
              <a:spcAft>
                <a:spcPts val="0"/>
              </a:spcAft>
              <a:buFontTx/>
              <a:buNone/>
            </a:pPr>
            <a:r>
              <a:rPr lang="da-DK" altLang="da-DK" sz="2400" b="1" dirty="0">
                <a:latin typeface="Calibri" panose="020F0502020204030204" pitchFamily="34" charset="0"/>
                <a:cs typeface="Arial" panose="020B0604020202020204" pitchFamily="34" charset="0"/>
              </a:rPr>
              <a:t>Aktieselskab (A/S)</a:t>
            </a:r>
          </a:p>
          <a:p>
            <a:pPr>
              <a:spcBef>
                <a:spcPts val="300"/>
              </a:spcBef>
              <a:spcAft>
                <a:spcPts val="0"/>
              </a:spcAft>
              <a:buFontTx/>
              <a:buNone/>
            </a:pPr>
            <a:r>
              <a:rPr lang="da-DK" altLang="da-DK" sz="2200" dirty="0">
                <a:latin typeface="Calibri" panose="020F0502020204030204" pitchFamily="34" charset="0"/>
                <a:cs typeface="Arial" panose="020B0604020202020204" pitchFamily="34" charset="0"/>
              </a:rPr>
              <a:t>Der er et kapitalkrav på min. kr. 400.000</a:t>
            </a:r>
          </a:p>
          <a:p>
            <a:pPr>
              <a:spcBef>
                <a:spcPts val="300"/>
              </a:spcBef>
              <a:spcAft>
                <a:spcPts val="0"/>
              </a:spcAft>
              <a:buFontTx/>
              <a:buNone/>
            </a:pPr>
            <a:r>
              <a:rPr lang="da-DK" altLang="da-DK" sz="2400" b="1" dirty="0">
                <a:latin typeface="Calibri" panose="020F0502020204030204" pitchFamily="34" charset="0"/>
                <a:cs typeface="Arial" panose="020B0604020202020204" pitchFamily="34" charset="0"/>
              </a:rPr>
              <a:t>Holdingselskab</a:t>
            </a:r>
          </a:p>
          <a:p>
            <a:pPr>
              <a:spcBef>
                <a:spcPts val="300"/>
              </a:spcBef>
              <a:spcAft>
                <a:spcPts val="0"/>
              </a:spcAft>
              <a:buFontTx/>
              <a:buNone/>
            </a:pPr>
            <a:r>
              <a:rPr lang="da-DK" sz="2200" dirty="0">
                <a:latin typeface="Calibri" panose="020F0502020204030204" pitchFamily="34" charset="0"/>
                <a:cs typeface="Calibri" panose="020F0502020204030204" pitchFamily="34" charset="0"/>
              </a:rPr>
              <a:t>Et holdingselskab er et selskab, som sædvanligvis ikke selv</a:t>
            </a:r>
          </a:p>
          <a:p>
            <a:pPr>
              <a:spcBef>
                <a:spcPts val="300"/>
              </a:spcBef>
              <a:spcAft>
                <a:spcPts val="0"/>
              </a:spcAft>
              <a:buFontTx/>
              <a:buNone/>
            </a:pPr>
            <a:r>
              <a:rPr lang="da-DK" sz="2200" dirty="0">
                <a:latin typeface="Calibri" panose="020F0502020204030204" pitchFamily="34" charset="0"/>
                <a:cs typeface="Calibri" panose="020F0502020204030204" pitchFamily="34" charset="0"/>
              </a:rPr>
              <a:t>producerer noget, men som ejer aktier eller anparter i et eller flere</a:t>
            </a:r>
          </a:p>
          <a:p>
            <a:pPr>
              <a:spcBef>
                <a:spcPts val="300"/>
              </a:spcBef>
              <a:spcAft>
                <a:spcPts val="0"/>
              </a:spcAft>
              <a:buFontTx/>
              <a:buNone/>
            </a:pPr>
            <a:r>
              <a:rPr lang="da-DK" sz="2200" dirty="0">
                <a:latin typeface="Calibri" panose="020F0502020204030204" pitchFamily="34" charset="0"/>
                <a:cs typeface="Calibri" panose="020F0502020204030204" pitchFamily="34" charset="0"/>
              </a:rPr>
              <a:t>andre selskaber kaldet driftsselskaber.</a:t>
            </a:r>
          </a:p>
          <a:p>
            <a:pPr>
              <a:spcBef>
                <a:spcPts val="300"/>
              </a:spcBef>
              <a:spcAft>
                <a:spcPts val="0"/>
              </a:spcAft>
              <a:buFontTx/>
              <a:buNone/>
            </a:pPr>
            <a:endParaRPr lang="da-DK" altLang="da-DK" sz="2200" dirty="0">
              <a:latin typeface="Calibri" panose="020F0502020204030204" pitchFamily="34" charset="0"/>
              <a:cs typeface="Calibri" panose="020F0502020204030204" pitchFamily="34" charset="0"/>
            </a:endParaRPr>
          </a:p>
          <a:p>
            <a:pPr marL="0" indent="0">
              <a:buNone/>
            </a:pPr>
            <a:r>
              <a:rPr lang="da-DK" sz="2400" b="1" dirty="0">
                <a:latin typeface="MV Boli" panose="02000500030200090000" pitchFamily="2" charset="0"/>
                <a:cs typeface="MV Boli" panose="02000500030200090000" pitchFamily="2" charset="0"/>
              </a:rPr>
              <a:t>NB:</a:t>
            </a:r>
          </a:p>
          <a:p>
            <a:pPr marL="0" indent="0">
              <a:buNone/>
            </a:pPr>
            <a:r>
              <a:rPr lang="da-DK" sz="1800" b="1" dirty="0">
                <a:latin typeface="MV Boli" panose="02000500030200090000" pitchFamily="2" charset="0"/>
                <a:cs typeface="MV Boli" panose="02000500030200090000" pitchFamily="2" charset="0"/>
              </a:rPr>
              <a:t>IVS afskaffet i april 2019 	omdannes til ApS inden 15. april 2021</a:t>
            </a:r>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l: højre 1">
            <a:extLst>
              <a:ext uri="{FF2B5EF4-FFF2-40B4-BE49-F238E27FC236}">
                <a16:creationId xmlns:a16="http://schemas.microsoft.com/office/drawing/2014/main" id="{7A90E2C2-F270-49A4-BA87-113CFBA782E5}"/>
              </a:ext>
            </a:extLst>
          </p:cNvPr>
          <p:cNvSpPr/>
          <p:nvPr/>
        </p:nvSpPr>
        <p:spPr>
          <a:xfrm>
            <a:off x="3707904" y="5949280"/>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46621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6727" y="593725"/>
            <a:ext cx="8229600" cy="1143000"/>
          </a:xfrm>
        </p:spPr>
        <p:txBody>
          <a:bodyPr/>
          <a:lstStyle/>
          <a:p>
            <a:pPr algn="l"/>
            <a:r>
              <a:rPr lang="da-DK" sz="4000" b="1" dirty="0">
                <a:latin typeface="MV Boli" panose="02000500030200090000" pitchFamily="2" charset="0"/>
                <a:cs typeface="MV Boli" panose="02000500030200090000" pitchFamily="2" charset="0"/>
              </a:rPr>
              <a:t>Skal du have tilladelse?</a:t>
            </a:r>
          </a:p>
        </p:txBody>
      </p:sp>
      <p:sp>
        <p:nvSpPr>
          <p:cNvPr id="2" name="Pladsholder til indhold 1"/>
          <p:cNvSpPr>
            <a:spLocks noGrp="1"/>
          </p:cNvSpPr>
          <p:nvPr>
            <p:ph idx="1"/>
          </p:nvPr>
        </p:nvSpPr>
        <p:spPr>
          <a:xfrm>
            <a:off x="395536" y="1844824"/>
            <a:ext cx="8229600" cy="4199026"/>
          </a:xfrm>
        </p:spPr>
        <p:txBody>
          <a:bodyPr/>
          <a:lstStyle/>
          <a:p>
            <a:pPr marL="900000" lvl="1" indent="-342900">
              <a:spcBef>
                <a:spcPts val="600"/>
              </a:spcBef>
              <a:buFont typeface="+mj-lt"/>
              <a:buAutoNum type="arabicPeriod"/>
            </a:pPr>
            <a:r>
              <a:rPr lang="da-DK" sz="3000" dirty="0">
                <a:latin typeface="MV Boli" panose="02000500030200090000" pitchFamily="2" charset="0"/>
                <a:cs typeface="MV Boli" panose="02000500030200090000" pitchFamily="2" charset="0"/>
              </a:rPr>
              <a:t>Fødevarer (www.fvst.dk) </a:t>
            </a:r>
          </a:p>
          <a:p>
            <a:pPr marL="900000" lvl="1" indent="-342900">
              <a:spcBef>
                <a:spcPts val="600"/>
              </a:spcBef>
              <a:buFont typeface="+mj-lt"/>
              <a:buAutoNum type="arabicPeriod"/>
            </a:pPr>
            <a:r>
              <a:rPr lang="da-DK" sz="3000" dirty="0">
                <a:latin typeface="MV Boli" panose="02000500030200090000" pitchFamily="2" charset="0"/>
                <a:cs typeface="MV Boli" panose="02000500030200090000" pitchFamily="2" charset="0"/>
              </a:rPr>
              <a:t>Lokaler: Kommunens tekniske afdeling</a:t>
            </a:r>
          </a:p>
          <a:p>
            <a:pPr marL="900000" lvl="1" indent="-342900">
              <a:spcBef>
                <a:spcPts val="600"/>
              </a:spcBef>
              <a:buFont typeface="+mj-lt"/>
              <a:buAutoNum type="arabicPeriod"/>
            </a:pPr>
            <a:r>
              <a:rPr lang="da-DK" sz="3000" dirty="0">
                <a:latin typeface="MV Boli" panose="02000500030200090000" pitchFamily="2" charset="0"/>
                <a:cs typeface="MV Boli" panose="02000500030200090000" pitchFamily="2" charset="0"/>
              </a:rPr>
              <a:t>Alkoholbevilling (restaurant and hotel): Fås hos Politiet</a:t>
            </a:r>
          </a:p>
          <a:p>
            <a:pPr marL="900000" lvl="1" indent="-342900">
              <a:spcBef>
                <a:spcPts val="600"/>
              </a:spcBef>
              <a:buFont typeface="+mj-lt"/>
              <a:buAutoNum type="arabicPeriod"/>
            </a:pPr>
            <a:r>
              <a:rPr lang="da-DK" sz="3000" dirty="0">
                <a:latin typeface="MV Boli" panose="02000500030200090000" pitchFamily="2" charset="0"/>
                <a:cs typeface="MV Boli" panose="02000500030200090000" pitchFamily="2" charset="0"/>
              </a:rPr>
              <a:t>Autorisationer (</a:t>
            </a:r>
            <a:r>
              <a:rPr lang="da-DK" sz="3000" dirty="0" err="1">
                <a:latin typeface="MV Boli" panose="02000500030200090000" pitchFamily="2" charset="0"/>
                <a:cs typeface="MV Boli" panose="02000500030200090000" pitchFamily="2" charset="0"/>
              </a:rPr>
              <a:t>elektriker,kloak</a:t>
            </a:r>
            <a:r>
              <a:rPr lang="da-DK" sz="3000" dirty="0">
                <a:latin typeface="MV Boli" panose="02000500030200090000" pitchFamily="2" charset="0"/>
                <a:cs typeface="MV Boli" panose="02000500030200090000" pitchFamily="2" charset="0"/>
              </a:rPr>
              <a:t>) </a:t>
            </a:r>
          </a:p>
          <a:p>
            <a:pPr marL="900000" lvl="1" indent="-342900">
              <a:spcBef>
                <a:spcPts val="600"/>
              </a:spcBef>
              <a:buFont typeface="+mj-lt"/>
              <a:buAutoNum type="arabicPeriod"/>
            </a:pPr>
            <a:r>
              <a:rPr lang="da-DK" sz="3000" dirty="0">
                <a:latin typeface="MV Boli" panose="02000500030200090000" pitchFamily="2" charset="0"/>
                <a:cs typeface="MV Boli" panose="02000500030200090000" pitchFamily="2" charset="0"/>
              </a:rPr>
              <a:t>Miljøgodkendelse</a:t>
            </a:r>
          </a:p>
          <a:p>
            <a:pPr marL="900000" lvl="1" indent="-342900">
              <a:spcBef>
                <a:spcPts val="600"/>
              </a:spcBef>
              <a:buFont typeface="+mj-lt"/>
              <a:buAutoNum type="arabicPeriod"/>
            </a:pPr>
            <a:r>
              <a:rPr lang="da-DK" sz="3000" dirty="0">
                <a:latin typeface="MV Boli" panose="02000500030200090000" pitchFamily="2" charset="0"/>
                <a:cs typeface="MV Boli" panose="02000500030200090000" pitchFamily="2" charset="0"/>
              </a:rPr>
              <a:t>Øvrig lovgivning?</a:t>
            </a:r>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199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2074242"/>
          </a:xfrm>
        </p:spPr>
        <p:txBody>
          <a:bodyPr/>
          <a:lstStyle/>
          <a:p>
            <a:pPr algn="l"/>
            <a:r>
              <a:rPr lang="da-DK" sz="4000" b="1" dirty="0">
                <a:latin typeface="MV Boli" panose="02000500030200090000" pitchFamily="2" charset="0"/>
                <a:cs typeface="MV Boli" panose="02000500030200090000" pitchFamily="2" charset="0"/>
              </a:rPr>
              <a:t>4. Bogføring og regnskab</a:t>
            </a:r>
          </a:p>
        </p:txBody>
      </p:sp>
      <p:sp>
        <p:nvSpPr>
          <p:cNvPr id="2" name="Pladsholder til indhold 1"/>
          <p:cNvSpPr>
            <a:spLocks noGrp="1"/>
          </p:cNvSpPr>
          <p:nvPr>
            <p:ph idx="1"/>
          </p:nvPr>
        </p:nvSpPr>
        <p:spPr>
          <a:xfrm>
            <a:off x="251520" y="2347851"/>
            <a:ext cx="8229600" cy="3777283"/>
          </a:xfrm>
        </p:spPr>
        <p:txBody>
          <a:bodyPr/>
          <a:lstStyle/>
          <a:p>
            <a:pPr marL="800100" lvl="1" indent="-342900">
              <a:spcBef>
                <a:spcPts val="600"/>
              </a:spcBef>
              <a:buFont typeface="+mj-lt"/>
              <a:buAutoNum type="arabicPeriod"/>
            </a:pPr>
            <a:r>
              <a:rPr lang="da-DK" sz="3200" dirty="0">
                <a:latin typeface="MV Boli" panose="02000500030200090000" pitchFamily="2" charset="0"/>
                <a:cs typeface="MV Boli" panose="02000500030200090000" pitchFamily="2" charset="0"/>
              </a:rPr>
              <a:t> Pligt til at bogføre </a:t>
            </a:r>
            <a:r>
              <a:rPr lang="da-DK" sz="3200" dirty="0" err="1">
                <a:latin typeface="MV Boli" panose="02000500030200090000" pitchFamily="2" charset="0"/>
                <a:cs typeface="MV Boli" panose="02000500030200090000" pitchFamily="2" charset="0"/>
              </a:rPr>
              <a:t>iht</a:t>
            </a:r>
            <a:r>
              <a:rPr lang="da-DK" sz="3200" dirty="0">
                <a:latin typeface="MV Boli" panose="02000500030200090000" pitchFamily="2" charset="0"/>
                <a:cs typeface="MV Boli" panose="02000500030200090000" pitchFamily="2" charset="0"/>
              </a:rPr>
              <a:t> bogføringsloven (alle virksomheder)</a:t>
            </a:r>
          </a:p>
          <a:p>
            <a:pPr marL="800100" lvl="1" indent="-342900">
              <a:spcBef>
                <a:spcPts val="600"/>
              </a:spcBef>
              <a:buFont typeface="+mj-lt"/>
              <a:buAutoNum type="arabicPeriod"/>
            </a:pPr>
            <a:r>
              <a:rPr lang="da-DK" sz="3200" dirty="0">
                <a:latin typeface="MV Boli" panose="02000500030200090000" pitchFamily="2" charset="0"/>
                <a:cs typeface="MV Boli" panose="02000500030200090000" pitchFamily="2" charset="0"/>
              </a:rPr>
              <a:t> Kontante bevægelser 	kasserapport</a:t>
            </a:r>
          </a:p>
          <a:p>
            <a:pPr marL="800100" lvl="1" indent="-342900">
              <a:spcBef>
                <a:spcPts val="600"/>
              </a:spcBef>
              <a:buFont typeface="+mj-lt"/>
              <a:buAutoNum type="arabicPeriod"/>
            </a:pPr>
            <a:r>
              <a:rPr lang="da-DK" sz="3200" dirty="0">
                <a:latin typeface="MV Boli" panose="02000500030200090000" pitchFamily="2" charset="0"/>
                <a:cs typeface="MV Boli" panose="02000500030200090000" pitchFamily="2" charset="0"/>
              </a:rPr>
              <a:t> Opbevares i 5 år</a:t>
            </a:r>
          </a:p>
          <a:p>
            <a:pPr marL="800100" lvl="1" indent="-342900">
              <a:spcBef>
                <a:spcPts val="600"/>
              </a:spcBef>
              <a:buFont typeface="+mj-lt"/>
              <a:buAutoNum type="arabicPeriod"/>
            </a:pPr>
            <a:r>
              <a:rPr lang="da-DK" sz="3200" dirty="0">
                <a:latin typeface="MV Boli" panose="02000500030200090000" pitchFamily="2" charset="0"/>
                <a:cs typeface="MV Boli" panose="02000500030200090000" pitchFamily="2" charset="0"/>
              </a:rPr>
              <a:t> Skal opbevares i Danmark</a:t>
            </a:r>
          </a:p>
          <a:p>
            <a:pPr marL="800100" lvl="1" indent="-342900">
              <a:spcBef>
                <a:spcPts val="600"/>
              </a:spcBef>
              <a:buFont typeface="+mj-lt"/>
              <a:buAutoNum type="arabicPeriod"/>
            </a:pPr>
            <a:r>
              <a:rPr lang="da-DK" sz="3200" dirty="0">
                <a:latin typeface="MV Boli" panose="02000500030200090000" pitchFamily="2" charset="0"/>
                <a:cs typeface="MV Boli" panose="02000500030200090000" pitchFamily="2" charset="0"/>
              </a:rPr>
              <a:t> Må gerne opbevares digitalt</a:t>
            </a:r>
          </a:p>
          <a:p>
            <a:pPr marL="457200" lvl="1" indent="0">
              <a:spcBef>
                <a:spcPct val="0"/>
              </a:spcBef>
              <a:buNone/>
            </a:pPr>
            <a:endParaRPr lang="da-DK" dirty="0"/>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øjrepil 2"/>
          <p:cNvSpPr/>
          <p:nvPr/>
        </p:nvSpPr>
        <p:spPr>
          <a:xfrm>
            <a:off x="5436096" y="3553218"/>
            <a:ext cx="360040" cy="228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49918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p:cNvSpPr>
            <a:spLocks noGrp="1" noChangeArrowheads="1"/>
          </p:cNvSpPr>
          <p:nvPr>
            <p:ph type="title"/>
          </p:nvPr>
        </p:nvSpPr>
        <p:spPr>
          <a:xfrm>
            <a:off x="457200" y="274638"/>
            <a:ext cx="8229600" cy="2074242"/>
          </a:xfrm>
        </p:spPr>
        <p:txBody>
          <a:bodyPr/>
          <a:lstStyle/>
          <a:p>
            <a:pPr algn="l"/>
            <a:r>
              <a:rPr lang="da-DK" sz="3800" b="1" dirty="0">
                <a:latin typeface="MV Boli" panose="02000500030200090000" pitchFamily="2" charset="0"/>
                <a:cs typeface="MV Boli" panose="02000500030200090000" pitchFamily="2" charset="0"/>
              </a:rPr>
              <a:t>Virksomhedens økonomiske system</a:t>
            </a:r>
          </a:p>
        </p:txBody>
      </p:sp>
      <p:pic>
        <p:nvPicPr>
          <p:cNvPr id="4" name="Billede 3"/>
          <p:cNvPicPr>
            <a:picLocks noChangeAspect="1"/>
          </p:cNvPicPr>
          <p:nvPr/>
        </p:nvPicPr>
        <p:blipFill>
          <a:blip r:embed="rId4"/>
          <a:stretch>
            <a:fillRect/>
          </a:stretch>
        </p:blipFill>
        <p:spPr>
          <a:xfrm>
            <a:off x="358775" y="1988840"/>
            <a:ext cx="8230313" cy="4320480"/>
          </a:xfrm>
          <a:prstGeom prst="rect">
            <a:avLst/>
          </a:prstGeom>
        </p:spPr>
      </p:pic>
      <p:pic>
        <p:nvPicPr>
          <p:cNvPr id="5" name="Billede 4"/>
          <p:cNvPicPr>
            <a:picLocks noChangeAspect="1"/>
          </p:cNvPicPr>
          <p:nvPr/>
        </p:nvPicPr>
        <p:blipFill>
          <a:blip r:embed="rId5"/>
          <a:stretch>
            <a:fillRect/>
          </a:stretch>
        </p:blipFill>
        <p:spPr>
          <a:xfrm>
            <a:off x="329498" y="1772816"/>
            <a:ext cx="8785225" cy="4343773"/>
          </a:xfrm>
          <a:prstGeom prst="rect">
            <a:avLst/>
          </a:prstGeom>
        </p:spPr>
      </p:pic>
    </p:spTree>
    <p:extLst>
      <p:ext uri="{BB962C8B-B14F-4D97-AF65-F5344CB8AC3E}">
        <p14:creationId xmlns:p14="http://schemas.microsoft.com/office/powerpoint/2010/main" val="2978501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2074242"/>
          </a:xfrm>
        </p:spPr>
        <p:txBody>
          <a:bodyPr/>
          <a:lstStyle/>
          <a:p>
            <a:pPr algn="l"/>
            <a:r>
              <a:rPr lang="da-DK" sz="4000" b="1" dirty="0">
                <a:latin typeface="MV Boli" panose="02000500030200090000" pitchFamily="2" charset="0"/>
                <a:cs typeface="MV Boli" panose="02000500030200090000" pitchFamily="2" charset="0"/>
              </a:rPr>
              <a:t>Regnskabssystemer</a:t>
            </a:r>
          </a:p>
        </p:txBody>
      </p:sp>
      <p:sp>
        <p:nvSpPr>
          <p:cNvPr id="2" name="Pladsholder til indhold 1"/>
          <p:cNvSpPr>
            <a:spLocks noGrp="1"/>
          </p:cNvSpPr>
          <p:nvPr>
            <p:ph idx="1"/>
          </p:nvPr>
        </p:nvSpPr>
        <p:spPr>
          <a:xfrm>
            <a:off x="251520" y="1916833"/>
            <a:ext cx="8229600" cy="4208302"/>
          </a:xfrm>
        </p:spPr>
        <p:txBody>
          <a:bodyPr/>
          <a:lstStyle/>
          <a:p>
            <a:pPr lvl="1">
              <a:spcBef>
                <a:spcPct val="0"/>
              </a:spcBef>
            </a:pPr>
            <a:r>
              <a:rPr lang="da-DK" sz="3200" dirty="0">
                <a:latin typeface="MV Boli" panose="02000500030200090000" pitchFamily="2" charset="0"/>
                <a:cs typeface="MV Boli" panose="02000500030200090000" pitchFamily="2" charset="0"/>
              </a:rPr>
              <a:t> Billys Billing</a:t>
            </a:r>
          </a:p>
          <a:p>
            <a:pPr lvl="1">
              <a:spcBef>
                <a:spcPct val="0"/>
              </a:spcBef>
            </a:pPr>
            <a:r>
              <a:rPr lang="da-DK" sz="3200" dirty="0">
                <a:latin typeface="MV Boli" panose="02000500030200090000" pitchFamily="2" charset="0"/>
                <a:cs typeface="MV Boli" panose="02000500030200090000" pitchFamily="2" charset="0"/>
              </a:rPr>
              <a:t> E-</a:t>
            </a:r>
            <a:r>
              <a:rPr lang="da-DK" sz="3200" dirty="0" err="1">
                <a:latin typeface="MV Boli" panose="02000500030200090000" pitchFamily="2" charset="0"/>
                <a:cs typeface="MV Boli" panose="02000500030200090000" pitchFamily="2" charset="0"/>
              </a:rPr>
              <a:t>conomic</a:t>
            </a:r>
            <a:endParaRPr lang="da-DK" sz="3200" dirty="0">
              <a:latin typeface="MV Boli" panose="02000500030200090000" pitchFamily="2" charset="0"/>
              <a:cs typeface="MV Boli" panose="02000500030200090000" pitchFamily="2" charset="0"/>
            </a:endParaRPr>
          </a:p>
          <a:p>
            <a:pPr lvl="1">
              <a:spcBef>
                <a:spcPct val="0"/>
              </a:spcBef>
            </a:pPr>
            <a:r>
              <a:rPr lang="da-DK" sz="3200" dirty="0">
                <a:latin typeface="MV Boli" panose="02000500030200090000" pitchFamily="2" charset="0"/>
                <a:cs typeface="MV Boli" panose="02000500030200090000" pitchFamily="2" charset="0"/>
              </a:rPr>
              <a:t> Summa Summarum</a:t>
            </a:r>
          </a:p>
          <a:p>
            <a:pPr lvl="1">
              <a:spcBef>
                <a:spcPct val="0"/>
              </a:spcBef>
            </a:pPr>
            <a:r>
              <a:rPr lang="da-DK" sz="3200" dirty="0">
                <a:latin typeface="MV Boli" panose="02000500030200090000" pitchFamily="2" charset="0"/>
                <a:cs typeface="MV Boli" panose="02000500030200090000" pitchFamily="2" charset="0"/>
              </a:rPr>
              <a:t> </a:t>
            </a:r>
            <a:r>
              <a:rPr lang="da-DK" sz="3200" dirty="0" err="1">
                <a:latin typeface="MV Boli" panose="02000500030200090000" pitchFamily="2" charset="0"/>
                <a:cs typeface="MV Boli" panose="02000500030200090000" pitchFamily="2" charset="0"/>
              </a:rPr>
              <a:t>Dinero</a:t>
            </a:r>
            <a:r>
              <a:rPr lang="da-DK" sz="3200" dirty="0">
                <a:latin typeface="MV Boli" panose="02000500030200090000" pitchFamily="2" charset="0"/>
                <a:cs typeface="MV Boli" panose="02000500030200090000" pitchFamily="2" charset="0"/>
              </a:rPr>
              <a:t>  </a:t>
            </a:r>
          </a:p>
          <a:p>
            <a:pPr marL="457200" lvl="1" indent="0">
              <a:spcBef>
                <a:spcPct val="0"/>
              </a:spcBef>
              <a:buNone/>
            </a:pPr>
            <a:r>
              <a:rPr lang="da-DK" sz="3200" dirty="0">
                <a:latin typeface="MV Boli" panose="02000500030200090000" pitchFamily="2" charset="0"/>
                <a:cs typeface="MV Boli" panose="02000500030200090000" pitchFamily="2" charset="0"/>
              </a:rPr>
              <a:t>Hvad er dit behov? </a:t>
            </a:r>
          </a:p>
          <a:p>
            <a:pPr marL="457200" lvl="1" indent="0">
              <a:spcBef>
                <a:spcPct val="0"/>
              </a:spcBef>
              <a:buNone/>
            </a:pPr>
            <a:r>
              <a:rPr lang="da-DK" sz="3200" dirty="0">
                <a:latin typeface="MV Boli" panose="02000500030200090000" pitchFamily="2" charset="0"/>
                <a:cs typeface="MV Boli" panose="02000500030200090000" pitchFamily="2" charset="0"/>
              </a:rPr>
              <a:t>Hvad bruger din revisor?</a:t>
            </a:r>
          </a:p>
          <a:p>
            <a:pPr marL="457200" lvl="1" indent="0">
              <a:spcBef>
                <a:spcPct val="0"/>
              </a:spcBef>
              <a:buNone/>
            </a:pPr>
            <a:endParaRPr lang="da-DK" sz="3200" dirty="0">
              <a:latin typeface="MV Boli" panose="02000500030200090000" pitchFamily="2" charset="0"/>
              <a:cs typeface="MV Boli" panose="02000500030200090000" pitchFamily="2" charset="0"/>
            </a:endParaRPr>
          </a:p>
          <a:p>
            <a:pPr marL="457200" lvl="1" indent="0">
              <a:spcBef>
                <a:spcPct val="0"/>
              </a:spcBef>
              <a:buNone/>
            </a:pPr>
            <a:r>
              <a:rPr lang="da-DK" sz="3200" dirty="0">
                <a:latin typeface="MV Boli" panose="02000500030200090000" pitchFamily="2" charset="0"/>
                <a:cs typeface="MV Boli" panose="02000500030200090000" pitchFamily="2" charset="0"/>
              </a:rPr>
              <a:t>www.regnskabsskolen.dk</a:t>
            </a:r>
            <a:endParaRPr lang="da-DK" dirty="0"/>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2"/>
          <p:cNvPicPr>
            <a:picLocks noChangeAspect="1"/>
          </p:cNvPicPr>
          <p:nvPr/>
        </p:nvPicPr>
        <p:blipFill>
          <a:blip r:embed="rId4"/>
          <a:stretch>
            <a:fillRect/>
          </a:stretch>
        </p:blipFill>
        <p:spPr>
          <a:xfrm>
            <a:off x="5644164" y="4319935"/>
            <a:ext cx="2857500" cy="1781175"/>
          </a:xfrm>
          <a:prstGeom prst="rect">
            <a:avLst/>
          </a:prstGeom>
        </p:spPr>
      </p:pic>
    </p:spTree>
    <p:extLst>
      <p:ext uri="{BB962C8B-B14F-4D97-AF65-F5344CB8AC3E}">
        <p14:creationId xmlns:p14="http://schemas.microsoft.com/office/powerpoint/2010/main" val="1241094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6C204E-8180-4341-8B8E-FE6BB8AEE6BD}"/>
              </a:ext>
            </a:extLst>
          </p:cNvPr>
          <p:cNvSpPr>
            <a:spLocks noGrp="1" noChangeArrowheads="1"/>
          </p:cNvSpPr>
          <p:nvPr>
            <p:ph type="title"/>
          </p:nvPr>
        </p:nvSpPr>
        <p:spPr>
          <a:xfrm>
            <a:off x="611188" y="692150"/>
            <a:ext cx="7200900" cy="1143000"/>
          </a:xfrm>
        </p:spPr>
        <p:txBody>
          <a:bodyPr/>
          <a:lstStyle/>
          <a:p>
            <a:pPr algn="l" eaLnBrk="1" hangingPunct="1"/>
            <a:r>
              <a:rPr lang="da-DK" altLang="da-DK" sz="4000" b="1" dirty="0">
                <a:latin typeface="MV Boli" panose="02000500030200090000" pitchFamily="2" charset="0"/>
                <a:ea typeface="MV Boli" panose="02000500030200090000" pitchFamily="2" charset="0"/>
                <a:cs typeface="MV Boli" panose="02000500030200090000" pitchFamily="2" charset="0"/>
              </a:rPr>
              <a:t>Følg os …</a:t>
            </a:r>
          </a:p>
        </p:txBody>
      </p:sp>
      <p:pic>
        <p:nvPicPr>
          <p:cNvPr id="2051" name="Picture 11" descr="STARTVÆKST Aarhus logo">
            <a:extLst>
              <a:ext uri="{FF2B5EF4-FFF2-40B4-BE49-F238E27FC236}">
                <a16:creationId xmlns:a16="http://schemas.microsoft.com/office/drawing/2014/main" id="{22F862AE-9D7E-4712-A433-F5293894A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2" descr="imidt_En_del_af_tvaer">
            <a:extLst>
              <a:ext uri="{FF2B5EF4-FFF2-40B4-BE49-F238E27FC236}">
                <a16:creationId xmlns:a16="http://schemas.microsoft.com/office/drawing/2014/main" id="{A0C217BE-DDDC-4E08-BABA-D51EE788D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6350"/>
            <a:ext cx="20462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Billede 2">
            <a:extLst>
              <a:ext uri="{FF2B5EF4-FFF2-40B4-BE49-F238E27FC236}">
                <a16:creationId xmlns:a16="http://schemas.microsoft.com/office/drawing/2014/main" id="{196822A8-7E5E-4925-B7AC-064C93052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2352675"/>
            <a:ext cx="89535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kstfelt 3">
            <a:extLst>
              <a:ext uri="{FF2B5EF4-FFF2-40B4-BE49-F238E27FC236}">
                <a16:creationId xmlns:a16="http://schemas.microsoft.com/office/drawing/2014/main" id="{973D92D6-3B54-4207-9E2E-262A12A2FF27}"/>
              </a:ext>
            </a:extLst>
          </p:cNvPr>
          <p:cNvSpPr txBox="1">
            <a:spLocks noChangeArrowheads="1"/>
          </p:cNvSpPr>
          <p:nvPr/>
        </p:nvSpPr>
        <p:spPr bwMode="auto">
          <a:xfrm>
            <a:off x="1116013" y="5084763"/>
            <a:ext cx="69119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da-DK" sz="3200" b="1" dirty="0">
                <a:latin typeface="MV Boli" panose="02000500030200090000" pitchFamily="2" charset="0"/>
                <a:ea typeface="MV Boli" panose="02000500030200090000" pitchFamily="2" charset="0"/>
                <a:cs typeface="MV Boli" panose="02000500030200090000" pitchFamily="2" charset="0"/>
              </a:rPr>
              <a:t>eller abonner på vores nyhedsbrev på </a:t>
            </a:r>
            <a:r>
              <a:rPr lang="da-DK" altLang="da-DK" sz="3200" b="1" dirty="0">
                <a:latin typeface="MV Boli" panose="02000500030200090000" pitchFamily="2" charset="0"/>
                <a:ea typeface="MV Boli" panose="02000500030200090000" pitchFamily="2" charset="0"/>
                <a:cs typeface="MV Boli" panose="02000500030200090000" pitchFamily="2" charset="0"/>
                <a:hlinkClick r:id="rId6"/>
              </a:rPr>
              <a:t>www.startaarhus.dk</a:t>
            </a:r>
            <a:endParaRPr lang="da-DK" altLang="da-DK" sz="3200" b="1" dirty="0">
              <a:latin typeface="MV Boli" panose="02000500030200090000" pitchFamily="2" charset="0"/>
              <a:ea typeface="MV Boli" panose="02000500030200090000" pitchFamily="2" charset="0"/>
              <a:cs typeface="MV Boli" panose="02000500030200090000" pitchFamily="2" charset="0"/>
            </a:endParaRPr>
          </a:p>
          <a:p>
            <a:endParaRPr lang="da-DK" altLang="da-DK"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69875" y="440060"/>
            <a:ext cx="7200900" cy="1143000"/>
          </a:xfrm>
        </p:spPr>
        <p:txBody>
          <a:bodyPr/>
          <a:lstStyle/>
          <a:p>
            <a:pPr algn="l"/>
            <a:r>
              <a:rPr lang="da-DK" sz="4000" b="1" dirty="0">
                <a:latin typeface="MV Boli" panose="02000500030200090000" pitchFamily="2" charset="0"/>
                <a:cs typeface="MV Boli" panose="02000500030200090000" pitchFamily="2" charset="0"/>
              </a:rPr>
              <a:t>7. Forsikringer</a:t>
            </a:r>
            <a:br>
              <a:rPr lang="da-DK" sz="4000" b="1" dirty="0">
                <a:latin typeface="MV Boli" panose="02000500030200090000" pitchFamily="2" charset="0"/>
                <a:cs typeface="MV Boli" panose="02000500030200090000" pitchFamily="2" charset="0"/>
              </a:rPr>
            </a:br>
            <a:r>
              <a:rPr lang="da-DK" sz="3600" b="1" dirty="0">
                <a:latin typeface="MV Boli" panose="02000500030200090000" pitchFamily="2" charset="0"/>
                <a:cs typeface="MV Boli" panose="02000500030200090000" pitchFamily="2" charset="0"/>
              </a:rPr>
              <a:t>- lovpligtige</a:t>
            </a:r>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ladsholder til indhold 2"/>
          <p:cNvPicPr>
            <a:picLocks noGrp="1" noChangeAspect="1"/>
          </p:cNvPicPr>
          <p:nvPr>
            <p:ph idx="1"/>
          </p:nvPr>
        </p:nvPicPr>
        <p:blipFill>
          <a:blip r:embed="rId4"/>
          <a:stretch>
            <a:fillRect/>
          </a:stretch>
        </p:blipFill>
        <p:spPr>
          <a:xfrm>
            <a:off x="243777" y="1583060"/>
            <a:ext cx="8763205" cy="4747227"/>
          </a:xfrm>
          <a:prstGeom prst="rect">
            <a:avLst/>
          </a:prstGeom>
        </p:spPr>
      </p:pic>
    </p:spTree>
    <p:extLst>
      <p:ext uri="{BB962C8B-B14F-4D97-AF65-F5344CB8AC3E}">
        <p14:creationId xmlns:p14="http://schemas.microsoft.com/office/powerpoint/2010/main" val="3257271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a-DK" sz="4000" b="1" dirty="0">
                <a:latin typeface="MV Boli" panose="02000500030200090000" pitchFamily="2" charset="0"/>
                <a:cs typeface="MV Boli" panose="02000500030200090000" pitchFamily="2" charset="0"/>
              </a:rPr>
              <a:t>Forsikringer </a:t>
            </a:r>
            <a:br>
              <a:rPr lang="da-DK" sz="4000" b="1" dirty="0">
                <a:latin typeface="MV Boli" panose="02000500030200090000" pitchFamily="2" charset="0"/>
                <a:cs typeface="MV Boli" panose="02000500030200090000" pitchFamily="2" charset="0"/>
              </a:rPr>
            </a:br>
            <a:r>
              <a:rPr lang="da-DK" sz="4000" b="1" dirty="0">
                <a:latin typeface="MV Boli" panose="02000500030200090000" pitchFamily="2" charset="0"/>
                <a:cs typeface="MV Boli" panose="02000500030200090000" pitchFamily="2" charset="0"/>
              </a:rPr>
              <a:t>- gode for ejeren</a:t>
            </a:r>
          </a:p>
        </p:txBody>
      </p:sp>
      <p:pic>
        <p:nvPicPr>
          <p:cNvPr id="4" name="Pladsholder til indhold 3"/>
          <p:cNvPicPr>
            <a:picLocks noGrp="1" noChangeAspect="1"/>
          </p:cNvPicPr>
          <p:nvPr>
            <p:ph idx="1"/>
          </p:nvPr>
        </p:nvPicPr>
        <p:blipFill>
          <a:blip r:embed="rId3"/>
          <a:stretch>
            <a:fillRect/>
          </a:stretch>
        </p:blipFill>
        <p:spPr>
          <a:xfrm>
            <a:off x="802178" y="1600200"/>
            <a:ext cx="7157645" cy="4781128"/>
          </a:xfrm>
          <a:prstGeom prst="rect">
            <a:avLst/>
          </a:prstGeom>
        </p:spPr>
      </p:pic>
    </p:spTree>
    <p:extLst>
      <p:ext uri="{BB962C8B-B14F-4D97-AF65-F5344CB8AC3E}">
        <p14:creationId xmlns:p14="http://schemas.microsoft.com/office/powerpoint/2010/main" val="960351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878DE296-0B32-42F5-AA46-BEB2ECE09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983" y="2348880"/>
            <a:ext cx="2714566" cy="3888432"/>
          </a:xfrm>
          <a:prstGeom prst="rect">
            <a:avLst/>
          </a:prstGeom>
        </p:spPr>
      </p:pic>
      <p:sp>
        <p:nvSpPr>
          <p:cNvPr id="24578" name="Rectangle 2"/>
          <p:cNvSpPr>
            <a:spLocks noGrp="1" noChangeArrowheads="1"/>
          </p:cNvSpPr>
          <p:nvPr>
            <p:ph type="title"/>
          </p:nvPr>
        </p:nvSpPr>
        <p:spPr>
          <a:xfrm>
            <a:off x="663575" y="791294"/>
            <a:ext cx="7200900" cy="1143000"/>
          </a:xfrm>
        </p:spPr>
        <p:txBody>
          <a:bodyPr/>
          <a:lstStyle/>
          <a:p>
            <a:pPr algn="l" eaLnBrk="1" hangingPunct="1"/>
            <a:r>
              <a:rPr lang="da-DK" altLang="da-DK" sz="3600" b="1" dirty="0">
                <a:latin typeface="MV Boli" panose="02000500030200090000" pitchFamily="2" charset="0"/>
                <a:ea typeface="MV Boli" panose="02000500030200090000" pitchFamily="2" charset="0"/>
                <a:cs typeface="MV Boli" panose="02000500030200090000" pitchFamily="2" charset="0"/>
              </a:rPr>
              <a:t>Opsummering 7 trin</a:t>
            </a:r>
          </a:p>
        </p:txBody>
      </p:sp>
      <p:sp>
        <p:nvSpPr>
          <p:cNvPr id="37891" name="Rectangle 3"/>
          <p:cNvSpPr>
            <a:spLocks noGrp="1" noChangeArrowheads="1"/>
          </p:cNvSpPr>
          <p:nvPr>
            <p:ph type="body" idx="1"/>
          </p:nvPr>
        </p:nvSpPr>
        <p:spPr>
          <a:xfrm>
            <a:off x="355600" y="1876425"/>
            <a:ext cx="7816850" cy="4525963"/>
          </a:xfrm>
        </p:spPr>
        <p:txBody>
          <a:bodyPr/>
          <a:lstStyle/>
          <a:p>
            <a:pPr marL="0" indent="0" eaLnBrk="1" hangingPunct="1">
              <a:lnSpc>
                <a:spcPct val="80000"/>
              </a:lnSpc>
              <a:buNone/>
              <a:defRPr/>
            </a:pPr>
            <a:endParaRPr lang="da-DK" altLang="da-DK" dirty="0">
              <a:latin typeface="MV Boli" panose="02000500030200090000" pitchFamily="2" charset="0"/>
              <a:ea typeface="MV Boli" panose="02000500030200090000" pitchFamily="2" charset="0"/>
              <a:cs typeface="MV Boli" panose="02000500030200090000" pitchFamily="2" charset="0"/>
            </a:endParaRPr>
          </a:p>
          <a:p>
            <a:pPr marL="0" indent="0" eaLnBrk="1" hangingPunct="1">
              <a:lnSpc>
                <a:spcPct val="80000"/>
              </a:lnSpc>
              <a:buFontTx/>
              <a:buNone/>
              <a:defRPr/>
            </a:pPr>
            <a:endParaRPr lang="da-DK" altLang="da-DK" dirty="0">
              <a:latin typeface="MV Boli" panose="02000500030200090000" pitchFamily="2" charset="0"/>
              <a:ea typeface="MV Boli" panose="02000500030200090000" pitchFamily="2" charset="0"/>
              <a:cs typeface="MV Boli" panose="02000500030200090000" pitchFamily="2" charset="0"/>
            </a:endParaRPr>
          </a:p>
          <a:p>
            <a:pPr eaLnBrk="1" hangingPunct="1">
              <a:lnSpc>
                <a:spcPct val="80000"/>
              </a:lnSpc>
              <a:buFontTx/>
              <a:buChar char="-"/>
              <a:defRPr/>
            </a:pPr>
            <a:endParaRPr lang="da-DK" altLang="da-DK" sz="2000" dirty="0"/>
          </a:p>
        </p:txBody>
      </p:sp>
      <p:pic>
        <p:nvPicPr>
          <p:cNvPr id="24580" name="Picture 4" descr="STARTVÆKST Aarhu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idt_En_del_af_tva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6350"/>
            <a:ext cx="20462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a:extLst>
              <a:ext uri="{FF2B5EF4-FFF2-40B4-BE49-F238E27FC236}">
                <a16:creationId xmlns:a16="http://schemas.microsoft.com/office/drawing/2014/main" id="{D6E5D102-869F-45F2-96FD-EC84A8C52D14}"/>
              </a:ext>
            </a:extLst>
          </p:cNvPr>
          <p:cNvSpPr/>
          <p:nvPr/>
        </p:nvSpPr>
        <p:spPr>
          <a:xfrm>
            <a:off x="716776" y="1872172"/>
            <a:ext cx="8064896" cy="4622804"/>
          </a:xfrm>
          <a:prstGeom prst="rect">
            <a:avLst/>
          </a:prstGeom>
        </p:spPr>
        <p:txBody>
          <a:bodyPr wrap="square">
            <a:spAutoFit/>
          </a:bodyPr>
          <a:lstStyle/>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Skal</a:t>
            </a:r>
            <a:r>
              <a:rPr lang="en-US" sz="3200" dirty="0">
                <a:solidFill>
                  <a:srgbClr val="000000"/>
                </a:solidFill>
                <a:latin typeface="MV Boli" panose="02000500030200090000" pitchFamily="2" charset="0"/>
                <a:cs typeface="MV Boli" panose="02000500030200090000" pitchFamily="2" charset="0"/>
              </a:rPr>
              <a:t> – </a:t>
            </a:r>
            <a:r>
              <a:rPr lang="en-US" sz="3200" dirty="0" err="1">
                <a:solidFill>
                  <a:srgbClr val="000000"/>
                </a:solidFill>
                <a:latin typeface="MV Boli" panose="02000500030200090000" pitchFamily="2" charset="0"/>
                <a:cs typeface="MV Boli" panose="02000500030200090000" pitchFamily="2" charset="0"/>
              </a:rPr>
              <a:t>skal</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ikke</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Personlige</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overvejelser</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Planlægning</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af</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virksomheden</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Registrering</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af</a:t>
            </a:r>
            <a:r>
              <a:rPr lang="en-US" sz="3200" dirty="0">
                <a:solidFill>
                  <a:srgbClr val="000000"/>
                </a:solidFill>
                <a:latin typeface="MV Boli" panose="02000500030200090000" pitchFamily="2" charset="0"/>
                <a:cs typeface="MV Boli" panose="02000500030200090000" pitchFamily="2" charset="0"/>
              </a:rPr>
              <a:t> </a:t>
            </a:r>
            <a:r>
              <a:rPr lang="en-US" sz="3200" dirty="0" err="1">
                <a:solidFill>
                  <a:srgbClr val="000000"/>
                </a:solidFill>
                <a:latin typeface="MV Boli" panose="02000500030200090000" pitchFamily="2" charset="0"/>
                <a:cs typeface="MV Boli" panose="02000500030200090000" pitchFamily="2" charset="0"/>
              </a:rPr>
              <a:t>virksomheden</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Bogføringspligt</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Momsregnskab</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Beskatning</a:t>
            </a:r>
            <a:endParaRPr lang="en-US" sz="3200" dirty="0">
              <a:solidFill>
                <a:srgbClr val="000000"/>
              </a:solidFill>
              <a:latin typeface="MV Boli" panose="02000500030200090000" pitchFamily="2" charset="0"/>
              <a:cs typeface="MV Boli" panose="02000500030200090000" pitchFamily="2" charset="0"/>
            </a:endParaRPr>
          </a:p>
          <a:p>
            <a:pPr marL="514350" lvl="0" indent="-514350">
              <a:spcBef>
                <a:spcPct val="20000"/>
              </a:spcBef>
              <a:buFont typeface="+mj-lt"/>
              <a:buAutoNum type="arabicPeriod"/>
            </a:pPr>
            <a:r>
              <a:rPr lang="en-US" sz="3200" dirty="0" err="1">
                <a:solidFill>
                  <a:srgbClr val="000000"/>
                </a:solidFill>
                <a:latin typeface="MV Boli" panose="02000500030200090000" pitchFamily="2" charset="0"/>
                <a:cs typeface="MV Boli" panose="02000500030200090000" pitchFamily="2" charset="0"/>
              </a:rPr>
              <a:t>Forsikring</a:t>
            </a:r>
            <a:endParaRPr lang="en-US" sz="3200" dirty="0">
              <a:solidFill>
                <a:srgbClr val="00000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659338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683568" y="764704"/>
            <a:ext cx="7200900" cy="1143000"/>
          </a:xfrm>
        </p:spPr>
        <p:txBody>
          <a:bodyPr/>
          <a:lstStyle/>
          <a:p>
            <a:pPr algn="l"/>
            <a:r>
              <a:rPr lang="da-DK" sz="3600" b="1" dirty="0">
                <a:latin typeface="MV Boli" panose="02000500030200090000" pitchFamily="2" charset="0"/>
                <a:cs typeface="MV Boli" panose="02000500030200090000" pitchFamily="2" charset="0"/>
              </a:rPr>
              <a:t>Værktøjer og information til dig</a:t>
            </a:r>
          </a:p>
        </p:txBody>
      </p:sp>
      <p:sp>
        <p:nvSpPr>
          <p:cNvPr id="30723" name="Rectangle 3"/>
          <p:cNvSpPr>
            <a:spLocks noGrp="1" noChangeArrowheads="1"/>
          </p:cNvSpPr>
          <p:nvPr>
            <p:ph type="body" idx="1"/>
          </p:nvPr>
        </p:nvSpPr>
        <p:spPr>
          <a:xfrm>
            <a:off x="555625" y="1669579"/>
            <a:ext cx="8229600" cy="4927773"/>
          </a:xfrm>
        </p:spPr>
        <p:txBody>
          <a:bodyPr/>
          <a:lstStyle/>
          <a:p>
            <a:pPr>
              <a:lnSpc>
                <a:spcPct val="80000"/>
              </a:lnSpc>
              <a:spcAft>
                <a:spcPts val="600"/>
              </a:spcAft>
              <a:buFontTx/>
              <a:buChar char="-"/>
            </a:pPr>
            <a:r>
              <a:rPr lang="da-DK" sz="2600" dirty="0">
                <a:latin typeface="MV Boli" panose="02000500030200090000" pitchFamily="2" charset="0"/>
                <a:cs typeface="MV Boli" panose="02000500030200090000" pitchFamily="2" charset="0"/>
              </a:rPr>
              <a:t>Værktøjer og skabeloner til opstart og drift på </a:t>
            </a:r>
            <a:r>
              <a:rPr lang="da-DK" sz="2600" dirty="0">
                <a:solidFill>
                  <a:schemeClr val="accent1">
                    <a:lumMod val="50000"/>
                  </a:schemeClr>
                </a:solidFill>
                <a:latin typeface="MV Boli" panose="02000500030200090000" pitchFamily="2" charset="0"/>
                <a:cs typeface="MV Boli" panose="02000500030200090000" pitchFamily="2" charset="0"/>
                <a:hlinkClick r:id="rId4"/>
              </a:rPr>
              <a:t>https://startvaekst.virk.dk/</a:t>
            </a:r>
            <a:r>
              <a:rPr lang="da-DK" sz="2600" dirty="0">
                <a:solidFill>
                  <a:schemeClr val="accent1">
                    <a:lumMod val="50000"/>
                  </a:schemeClr>
                </a:solidFill>
                <a:latin typeface="MV Boli" panose="02000500030200090000" pitchFamily="2" charset="0"/>
                <a:cs typeface="MV Boli" panose="02000500030200090000" pitchFamily="2" charset="0"/>
              </a:rPr>
              <a:t>    </a:t>
            </a:r>
          </a:p>
          <a:p>
            <a:pPr>
              <a:lnSpc>
                <a:spcPct val="80000"/>
              </a:lnSpc>
              <a:spcAft>
                <a:spcPts val="600"/>
              </a:spcAft>
              <a:buFontTx/>
              <a:buChar char="-"/>
            </a:pPr>
            <a:r>
              <a:rPr lang="da-DK" sz="2600" dirty="0">
                <a:latin typeface="MV Boli" panose="02000500030200090000" pitchFamily="2" charset="0"/>
                <a:cs typeface="MV Boli" panose="02000500030200090000" pitchFamily="2" charset="0"/>
              </a:rPr>
              <a:t>Informationsmøder hos SKAT </a:t>
            </a:r>
            <a:r>
              <a:rPr lang="da-DK" sz="2600" dirty="0">
                <a:latin typeface="MV Boli" panose="02000500030200090000" pitchFamily="2" charset="0"/>
                <a:cs typeface="MV Boli" panose="02000500030200090000" pitchFamily="2" charset="0"/>
                <a:hlinkClick r:id="rId5"/>
              </a:rPr>
              <a:t>www.skat.dk</a:t>
            </a:r>
            <a:endParaRPr lang="da-DK" sz="2600" dirty="0">
              <a:latin typeface="MV Boli" panose="02000500030200090000" pitchFamily="2" charset="0"/>
              <a:cs typeface="MV Boli" panose="02000500030200090000" pitchFamily="2" charset="0"/>
            </a:endParaRPr>
          </a:p>
          <a:p>
            <a:pPr>
              <a:lnSpc>
                <a:spcPct val="80000"/>
              </a:lnSpc>
              <a:spcAft>
                <a:spcPts val="600"/>
              </a:spcAft>
              <a:buFontTx/>
              <a:buChar char="-"/>
            </a:pPr>
            <a:r>
              <a:rPr lang="da-DK" sz="2600" dirty="0">
                <a:latin typeface="MV Boli" panose="02000500030200090000" pitchFamily="2" charset="0"/>
                <a:cs typeface="MV Boli" panose="02000500030200090000" pitchFamily="2" charset="0"/>
              </a:rPr>
              <a:t>FO-Aarhus og Århus Købmandsskole: Iværksætterkursus og bogføringskursus</a:t>
            </a:r>
          </a:p>
          <a:p>
            <a:pPr>
              <a:lnSpc>
                <a:spcPct val="80000"/>
              </a:lnSpc>
              <a:spcAft>
                <a:spcPts val="600"/>
              </a:spcAft>
              <a:buFontTx/>
              <a:buChar char="-"/>
            </a:pPr>
            <a:r>
              <a:rPr lang="da-DK" sz="2600" dirty="0" err="1">
                <a:latin typeface="MV Boli" panose="02000500030200090000" pitchFamily="2" charset="0"/>
                <a:cs typeface="MV Boli" panose="02000500030200090000" pitchFamily="2" charset="0"/>
              </a:rPr>
              <a:t>Accellerator</a:t>
            </a:r>
            <a:r>
              <a:rPr lang="da-DK" sz="2600" dirty="0">
                <a:latin typeface="MV Boli" panose="02000500030200090000" pitchFamily="2" charset="0"/>
                <a:cs typeface="MV Boli" panose="02000500030200090000" pitchFamily="2" charset="0"/>
              </a:rPr>
              <a:t>-forløb for ledige forsikrede </a:t>
            </a:r>
          </a:p>
          <a:p>
            <a:pPr>
              <a:lnSpc>
                <a:spcPct val="80000"/>
              </a:lnSpc>
              <a:spcAft>
                <a:spcPts val="600"/>
              </a:spcAft>
              <a:buFontTx/>
              <a:buChar char="-"/>
            </a:pPr>
            <a:r>
              <a:rPr lang="da-DK" sz="2600" dirty="0">
                <a:latin typeface="MV Boli" panose="02000500030200090000" pitchFamily="2" charset="0"/>
                <a:cs typeface="MV Boli" panose="02000500030200090000" pitchFamily="2" charset="0"/>
              </a:rPr>
              <a:t>Venture Cup: Idea and </a:t>
            </a:r>
            <a:r>
              <a:rPr lang="da-DK" sz="2600" dirty="0" err="1">
                <a:latin typeface="MV Boli" panose="02000500030200090000" pitchFamily="2" charset="0"/>
                <a:cs typeface="MV Boli" panose="02000500030200090000" pitchFamily="2" charset="0"/>
              </a:rPr>
              <a:t>Startup</a:t>
            </a:r>
            <a:r>
              <a:rPr lang="da-DK" sz="2600" dirty="0">
                <a:latin typeface="MV Boli" panose="02000500030200090000" pitchFamily="2" charset="0"/>
                <a:cs typeface="MV Boli" panose="02000500030200090000" pitchFamily="2" charset="0"/>
              </a:rPr>
              <a:t> </a:t>
            </a:r>
            <a:r>
              <a:rPr lang="da-DK" sz="2600" dirty="0" err="1">
                <a:latin typeface="MV Boli" panose="02000500030200090000" pitchFamily="2" charset="0"/>
                <a:cs typeface="MV Boli" panose="02000500030200090000" pitchFamily="2" charset="0"/>
              </a:rPr>
              <a:t>Competition</a:t>
            </a:r>
            <a:endParaRPr lang="da-DK" sz="2600" dirty="0">
              <a:latin typeface="MV Boli" panose="02000500030200090000" pitchFamily="2" charset="0"/>
              <a:cs typeface="MV Boli" panose="02000500030200090000" pitchFamily="2" charset="0"/>
            </a:endParaRPr>
          </a:p>
          <a:p>
            <a:pPr>
              <a:lnSpc>
                <a:spcPct val="80000"/>
              </a:lnSpc>
              <a:spcAft>
                <a:spcPts val="600"/>
              </a:spcAft>
              <a:buFontTx/>
              <a:buChar char="-"/>
            </a:pPr>
            <a:r>
              <a:rPr lang="da-DK" sz="2600" dirty="0">
                <a:latin typeface="MV Boli" panose="02000500030200090000" pitchFamily="2" charset="0"/>
                <a:cs typeface="MV Boli" panose="02000500030200090000" pitchFamily="2" charset="0"/>
                <a:hlinkClick r:id="rId6"/>
              </a:rPr>
              <a:t>www.amino.dk</a:t>
            </a:r>
            <a:r>
              <a:rPr lang="da-DK" sz="2600" dirty="0">
                <a:latin typeface="MV Boli" panose="02000500030200090000" pitchFamily="2" charset="0"/>
                <a:cs typeface="MV Boli" panose="02000500030200090000" pitchFamily="2" charset="0"/>
              </a:rPr>
              <a:t> Portal for iværksættere</a:t>
            </a:r>
          </a:p>
          <a:p>
            <a:pPr>
              <a:lnSpc>
                <a:spcPct val="80000"/>
              </a:lnSpc>
              <a:spcAft>
                <a:spcPts val="600"/>
              </a:spcAft>
              <a:buFontTx/>
              <a:buChar char="-"/>
            </a:pPr>
            <a:r>
              <a:rPr lang="da-DK" sz="2600" dirty="0">
                <a:latin typeface="MV Boli" panose="02000500030200090000" pitchFamily="2" charset="0"/>
                <a:cs typeface="MV Boli" panose="02000500030200090000" pitchFamily="2" charset="0"/>
              </a:rPr>
              <a:t>Iværksættermiljøer og netværk i Aarhus: </a:t>
            </a:r>
            <a:r>
              <a:rPr lang="da-DK" sz="2600" dirty="0" err="1">
                <a:latin typeface="MV Boli" panose="02000500030200090000" pitchFamily="2" charset="0"/>
                <a:cs typeface="MV Boli" panose="02000500030200090000" pitchFamily="2" charset="0"/>
              </a:rPr>
              <a:t>Aarsome</a:t>
            </a:r>
            <a:r>
              <a:rPr lang="da-DK" sz="2600" dirty="0">
                <a:latin typeface="MV Boli" panose="02000500030200090000" pitchFamily="2" charset="0"/>
                <a:cs typeface="MV Boli" panose="02000500030200090000" pitchFamily="2" charset="0"/>
              </a:rPr>
              <a:t>, </a:t>
            </a:r>
            <a:r>
              <a:rPr lang="da-DK" sz="2600" dirty="0" err="1">
                <a:latin typeface="MV Boli" panose="02000500030200090000" pitchFamily="2" charset="0"/>
                <a:cs typeface="MV Boli" panose="02000500030200090000" pitchFamily="2" charset="0"/>
              </a:rPr>
              <a:t>Culture</a:t>
            </a:r>
            <a:r>
              <a:rPr lang="da-DK" sz="2600" dirty="0">
                <a:latin typeface="MV Boli" panose="02000500030200090000" pitchFamily="2" charset="0"/>
                <a:cs typeface="MV Boli" panose="02000500030200090000" pitchFamily="2" charset="0"/>
              </a:rPr>
              <a:t> Workspace, Hive, Venture </a:t>
            </a:r>
            <a:r>
              <a:rPr lang="da-DK" sz="2600" dirty="0" err="1">
                <a:latin typeface="MV Boli" panose="02000500030200090000" pitchFamily="2" charset="0"/>
                <a:cs typeface="MV Boli" panose="02000500030200090000" pitchFamily="2" charset="0"/>
              </a:rPr>
              <a:t>Village</a:t>
            </a:r>
            <a:r>
              <a:rPr lang="da-DK" sz="2600" dirty="0">
                <a:latin typeface="MV Boli" panose="02000500030200090000" pitchFamily="2" charset="0"/>
                <a:cs typeface="MV Boli" panose="02000500030200090000" pitchFamily="2" charset="0"/>
              </a:rPr>
              <a:t>, Godsbanen, Lynfabrikken, Freelancer.dk, konsulentnetværket m.fl.</a:t>
            </a:r>
            <a:endParaRPr lang="da-DK"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p:cNvSpPr/>
          <p:nvPr/>
        </p:nvSpPr>
        <p:spPr>
          <a:xfrm>
            <a:off x="457200" y="1621025"/>
            <a:ext cx="7632849" cy="4278094"/>
          </a:xfrm>
          <a:prstGeom prst="rect">
            <a:avLst/>
          </a:prstGeom>
        </p:spPr>
        <p:txBody>
          <a:bodyPr wrap="square">
            <a:spAutoFit/>
          </a:bodyPr>
          <a:lstStyle/>
          <a:p>
            <a:pPr marL="571500" indent="-571500">
              <a:buFont typeface="Arial" panose="020B0604020202020204" pitchFamily="34" charset="0"/>
              <a:buChar char="•"/>
            </a:pPr>
            <a:r>
              <a:rPr lang="da-DK" sz="3600" b="1" dirty="0">
                <a:latin typeface="MV Boli" panose="02000500030200090000" pitchFamily="2" charset="0"/>
                <a:cs typeface="MV Boli" panose="02000500030200090000" pitchFamily="2" charset="0"/>
              </a:rPr>
              <a:t>”Business Model Generation” by Alexander </a:t>
            </a:r>
            <a:r>
              <a:rPr lang="da-DK" sz="3600" b="1" dirty="0" err="1">
                <a:latin typeface="MV Boli" panose="02000500030200090000" pitchFamily="2" charset="0"/>
                <a:cs typeface="MV Boli" panose="02000500030200090000" pitchFamily="2" charset="0"/>
              </a:rPr>
              <a:t>Osterwalder</a:t>
            </a:r>
            <a:endParaRPr lang="da-DK" sz="3600" b="1" dirty="0">
              <a:latin typeface="MV Boli" panose="02000500030200090000" pitchFamily="2" charset="0"/>
              <a:cs typeface="MV Boli" panose="02000500030200090000" pitchFamily="2" charset="0"/>
            </a:endParaRPr>
          </a:p>
          <a:p>
            <a:pPr marL="571500" indent="-571500">
              <a:buFont typeface="Arial" panose="020B0604020202020204" pitchFamily="34" charset="0"/>
              <a:buChar char="•"/>
            </a:pPr>
            <a:r>
              <a:rPr lang="da-DK" sz="3600" b="1" dirty="0">
                <a:latin typeface="MV Boli" panose="02000500030200090000" pitchFamily="2" charset="0"/>
                <a:cs typeface="MV Boli" panose="02000500030200090000" pitchFamily="2" charset="0"/>
              </a:rPr>
              <a:t>”Iværksætterhåndbogen” af Hanne </a:t>
            </a:r>
            <a:r>
              <a:rPr lang="da-DK" sz="3600" b="1" dirty="0" err="1">
                <a:latin typeface="MV Boli" panose="02000500030200090000" pitchFamily="2" charset="0"/>
                <a:cs typeface="MV Boli" panose="02000500030200090000" pitchFamily="2" charset="0"/>
              </a:rPr>
              <a:t>Wick</a:t>
            </a:r>
            <a:r>
              <a:rPr lang="da-DK" sz="3600" b="1" dirty="0">
                <a:latin typeface="MV Boli" panose="02000500030200090000" pitchFamily="2" charset="0"/>
                <a:cs typeface="MV Boli" panose="02000500030200090000" pitchFamily="2" charset="0"/>
              </a:rPr>
              <a:t> &amp; Dorthe </a:t>
            </a:r>
            <a:r>
              <a:rPr lang="da-DK" sz="3600" b="1" dirty="0" err="1">
                <a:latin typeface="MV Boli" panose="02000500030200090000" pitchFamily="2" charset="0"/>
                <a:cs typeface="MV Boli" panose="02000500030200090000" pitchFamily="2" charset="0"/>
              </a:rPr>
              <a:t>Klyvø</a:t>
            </a:r>
            <a:endParaRPr lang="da-DK" sz="3600" b="1" dirty="0">
              <a:latin typeface="MV Boli" panose="02000500030200090000" pitchFamily="2" charset="0"/>
              <a:cs typeface="MV Boli" panose="02000500030200090000" pitchFamily="2" charset="0"/>
            </a:endParaRPr>
          </a:p>
          <a:p>
            <a:pPr marL="571500" indent="-571500">
              <a:buFont typeface="Arial" panose="020B0604020202020204" pitchFamily="34" charset="0"/>
              <a:buChar char="•"/>
            </a:pPr>
            <a:r>
              <a:rPr lang="da-DK" sz="3600" b="1" dirty="0">
                <a:latin typeface="MV Boli" panose="02000500030200090000" pitchFamily="2" charset="0"/>
                <a:cs typeface="MV Boli" panose="02000500030200090000" pitchFamily="2" charset="0"/>
              </a:rPr>
              <a:t>”Start Up Guide Aarhus” </a:t>
            </a:r>
          </a:p>
          <a:p>
            <a:pPr marL="571500" indent="-571500">
              <a:buFont typeface="Arial" panose="020B0604020202020204" pitchFamily="34" charset="0"/>
              <a:buChar char="•"/>
            </a:pPr>
            <a:r>
              <a:rPr lang="da-DK" sz="3600" b="1" dirty="0">
                <a:latin typeface="MV Boli" panose="02000500030200090000" pitchFamily="2" charset="0"/>
                <a:cs typeface="MV Boli" panose="02000500030200090000" pitchFamily="2" charset="0"/>
              </a:rPr>
              <a:t>”</a:t>
            </a:r>
            <a:r>
              <a:rPr lang="da-DK" sz="3600" b="1" dirty="0" err="1">
                <a:latin typeface="MV Boli" panose="02000500030200090000" pitchFamily="2" charset="0"/>
                <a:cs typeface="MV Boli" panose="02000500030200090000" pitchFamily="2" charset="0"/>
              </a:rPr>
              <a:t>Iværksætteri</a:t>
            </a:r>
            <a:r>
              <a:rPr lang="da-DK" sz="3600" b="1" dirty="0">
                <a:latin typeface="MV Boli" panose="02000500030200090000" pitchFamily="2" charset="0"/>
                <a:cs typeface="MV Boli" panose="02000500030200090000" pitchFamily="2" charset="0"/>
              </a:rPr>
              <a:t> i praksis” – en håndbog fra A-Z</a:t>
            </a:r>
          </a:p>
          <a:p>
            <a:pPr marL="0" indent="0" algn="ctr">
              <a:buNone/>
            </a:pPr>
            <a:endParaRPr lang="da-DK" sz="2000" b="1" dirty="0">
              <a:latin typeface="MV Boli" panose="02000500030200090000" pitchFamily="2" charset="0"/>
              <a:cs typeface="MV Boli" panose="02000500030200090000" pitchFamily="2" charset="0"/>
            </a:endParaRPr>
          </a:p>
        </p:txBody>
      </p:sp>
      <p:sp>
        <p:nvSpPr>
          <p:cNvPr id="4" name="Titel 3"/>
          <p:cNvSpPr>
            <a:spLocks noGrp="1"/>
          </p:cNvSpPr>
          <p:nvPr>
            <p:ph type="title"/>
          </p:nvPr>
        </p:nvSpPr>
        <p:spPr/>
        <p:txBody>
          <a:bodyPr/>
          <a:lstStyle/>
          <a:p>
            <a:pPr algn="l"/>
            <a:r>
              <a:rPr lang="da-DK" b="1" dirty="0">
                <a:latin typeface="MV Boli" panose="02000500030200090000" pitchFamily="2" charset="0"/>
                <a:cs typeface="MV Boli" panose="02000500030200090000" pitchFamily="2" charset="0"/>
              </a:rPr>
              <a:t>Litteratur</a:t>
            </a:r>
          </a:p>
        </p:txBody>
      </p:sp>
    </p:spTree>
    <p:extLst>
      <p:ext uri="{BB962C8B-B14F-4D97-AF65-F5344CB8AC3E}">
        <p14:creationId xmlns:p14="http://schemas.microsoft.com/office/powerpoint/2010/main" val="894271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800" b="1" kern="1200" dirty="0">
                <a:solidFill>
                  <a:schemeClr val="bg1"/>
                </a:solidFill>
                <a:latin typeface="+mj-lt"/>
                <a:ea typeface="+mj-ea"/>
                <a:cs typeface="+mj-cs"/>
              </a:rPr>
              <a:t>MØD IVÆRKSÆTTEREN</a:t>
            </a:r>
          </a:p>
        </p:txBody>
      </p:sp>
      <p:pic>
        <p:nvPicPr>
          <p:cNvPr id="7" name="Billede 6" descr="Et billede, der indeholder tegning&#10;&#10;Automatisk genereret beskrivelse">
            <a:extLst>
              <a:ext uri="{FF2B5EF4-FFF2-40B4-BE49-F238E27FC236}">
                <a16:creationId xmlns:a16="http://schemas.microsoft.com/office/drawing/2014/main" id="{0D09F515-EE47-48B2-8A32-CB83FAB5F304}"/>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532095" y="3645024"/>
            <a:ext cx="8178799" cy="2126487"/>
          </a:xfrm>
          <a:prstGeom prst="rect">
            <a:avLst/>
          </a:prstGeom>
        </p:spPr>
      </p:pic>
      <p:sp>
        <p:nvSpPr>
          <p:cNvPr id="3" name="Tekstfelt 2">
            <a:extLst>
              <a:ext uri="{FF2B5EF4-FFF2-40B4-BE49-F238E27FC236}">
                <a16:creationId xmlns:a16="http://schemas.microsoft.com/office/drawing/2014/main" id="{DB532C3C-CB92-4072-B06C-C934411DF287}"/>
              </a:ext>
            </a:extLst>
          </p:cNvPr>
          <p:cNvSpPr txBox="1"/>
          <p:nvPr/>
        </p:nvSpPr>
        <p:spPr>
          <a:xfrm>
            <a:off x="378383" y="2564904"/>
            <a:ext cx="8387233" cy="369332"/>
          </a:xfrm>
          <a:prstGeom prst="rect">
            <a:avLst/>
          </a:prstGeom>
          <a:noFill/>
        </p:spPr>
        <p:txBody>
          <a:bodyPr wrap="square" rtlCol="0">
            <a:spAutoFit/>
          </a:bodyPr>
          <a:lstStyle/>
          <a:p>
            <a:pPr algn="ctr"/>
            <a:r>
              <a:rPr lang="da-DK" dirty="0"/>
              <a:t>CEO &amp; medstifter </a:t>
            </a:r>
            <a:r>
              <a:rPr lang="da-DK" b="1" dirty="0"/>
              <a:t>Morten Møgelmose </a:t>
            </a:r>
            <a:r>
              <a:rPr lang="da-DK" dirty="0"/>
              <a:t>fra </a:t>
            </a:r>
          </a:p>
        </p:txBody>
      </p:sp>
    </p:spTree>
    <p:extLst>
      <p:ext uri="{BB962C8B-B14F-4D97-AF65-F5344CB8AC3E}">
        <p14:creationId xmlns:p14="http://schemas.microsoft.com/office/powerpoint/2010/main" val="2341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9850023-7B64-44D0-A875-E07648D7B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8414"/>
            <a:ext cx="9144000" cy="5259586"/>
          </a:xfrm>
          <a:prstGeom prst="rect">
            <a:avLst/>
          </a:prstGeom>
        </p:spPr>
      </p:pic>
      <p:sp>
        <p:nvSpPr>
          <p:cNvPr id="2" name="Titel 1"/>
          <p:cNvSpPr>
            <a:spLocks noGrp="1"/>
          </p:cNvSpPr>
          <p:nvPr>
            <p:ph type="title"/>
          </p:nvPr>
        </p:nvSpPr>
        <p:spPr>
          <a:xfrm>
            <a:off x="323528" y="352549"/>
            <a:ext cx="8075240" cy="1008739"/>
          </a:xfrm>
        </p:spPr>
        <p:txBody>
          <a:bodyPr/>
          <a:lstStyle/>
          <a:p>
            <a:pPr algn="l"/>
            <a:r>
              <a:rPr lang="da-DK" sz="3800" b="1" dirty="0">
                <a:latin typeface="MV Boli" panose="02000500030200090000" pitchFamily="2" charset="0"/>
                <a:cs typeface="MV Boli" panose="02000500030200090000" pitchFamily="2" charset="0"/>
              </a:rPr>
              <a:t>Din første indgang</a:t>
            </a:r>
          </a:p>
        </p:txBody>
      </p:sp>
      <p:graphicFrame>
        <p:nvGraphicFramePr>
          <p:cNvPr id="4" name="Pladsholder til indhold 3"/>
          <p:cNvGraphicFramePr>
            <a:graphicFrameLocks noGrp="1"/>
          </p:cNvGraphicFramePr>
          <p:nvPr>
            <p:ph idx="1"/>
          </p:nvPr>
        </p:nvGraphicFramePr>
        <p:xfrm>
          <a:off x="899592" y="2102514"/>
          <a:ext cx="749917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felt 8">
            <a:extLst>
              <a:ext uri="{FF2B5EF4-FFF2-40B4-BE49-F238E27FC236}">
                <a16:creationId xmlns:a16="http://schemas.microsoft.com/office/drawing/2014/main" id="{F3414724-D99E-4260-9CD6-BC0B9639DCC2}"/>
              </a:ext>
            </a:extLst>
          </p:cNvPr>
          <p:cNvSpPr txBox="1"/>
          <p:nvPr/>
        </p:nvSpPr>
        <p:spPr>
          <a:xfrm>
            <a:off x="2915816" y="4178029"/>
            <a:ext cx="3960440" cy="646331"/>
          </a:xfrm>
          <a:prstGeom prst="rect">
            <a:avLst/>
          </a:prstGeom>
          <a:noFill/>
        </p:spPr>
        <p:txBody>
          <a:bodyPr wrap="square" rtlCol="0">
            <a:spAutoFit/>
          </a:bodyPr>
          <a:lstStyle/>
          <a:p>
            <a:r>
              <a:rPr lang="da-DK" sz="3600" i="1" dirty="0">
                <a:latin typeface="Arial Black" panose="020B0A04020102020204" pitchFamily="34" charset="0"/>
              </a:rPr>
              <a:t>PLAYMAKER</a:t>
            </a:r>
          </a:p>
        </p:txBody>
      </p:sp>
    </p:spTree>
    <p:extLst>
      <p:ext uri="{BB962C8B-B14F-4D97-AF65-F5344CB8AC3E}">
        <p14:creationId xmlns:p14="http://schemas.microsoft.com/office/powerpoint/2010/main" val="50589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33726" y="504749"/>
            <a:ext cx="5814392" cy="1143000"/>
          </a:xfrm>
        </p:spPr>
        <p:txBody>
          <a:bodyPr/>
          <a:lstStyle/>
          <a:p>
            <a:pPr algn="l"/>
            <a:r>
              <a:rPr lang="da-DK" sz="4000" b="1" dirty="0">
                <a:latin typeface="MV Boli" panose="02000500030200090000" pitchFamily="2" charset="0"/>
                <a:cs typeface="MV Boli" panose="02000500030200090000" pitchFamily="2" charset="0"/>
              </a:rPr>
              <a:t>Lokation</a:t>
            </a:r>
          </a:p>
        </p:txBody>
      </p:sp>
      <p:pic>
        <p:nvPicPr>
          <p:cNvPr id="32772" name="Picture 4" descr="STARTVÆKST Aarhu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felt 4"/>
          <p:cNvSpPr txBox="1"/>
          <p:nvPr/>
        </p:nvSpPr>
        <p:spPr>
          <a:xfrm>
            <a:off x="1400695" y="5592409"/>
            <a:ext cx="7291114" cy="1046440"/>
          </a:xfrm>
          <a:prstGeom prst="rect">
            <a:avLst/>
          </a:prstGeom>
          <a:noFill/>
        </p:spPr>
        <p:txBody>
          <a:bodyPr wrap="square" rtlCol="0">
            <a:spAutoFit/>
          </a:bodyPr>
          <a:lstStyle/>
          <a:p>
            <a:r>
              <a:rPr lang="da-DK" sz="2000" dirty="0">
                <a:latin typeface="MV Boli" panose="02000500030200090000" pitchFamily="2" charset="0"/>
                <a:cs typeface="MV Boli" panose="02000500030200090000" pitchFamily="2" charset="0"/>
              </a:rPr>
              <a:t>	Åbogade 15, 4. sal på Katrinebjerg</a:t>
            </a:r>
          </a:p>
          <a:p>
            <a:r>
              <a:rPr lang="da-DK" sz="2400" dirty="0">
                <a:latin typeface="MV Boli" panose="02000500030200090000" pitchFamily="2" charset="0"/>
                <a:cs typeface="MV Boli" panose="02000500030200090000" pitchFamily="2" charset="0"/>
              </a:rPr>
              <a:t>	500+ iværksættere, startups og SMV’er</a:t>
            </a:r>
          </a:p>
          <a:p>
            <a:endParaRPr lang="da-DK" dirty="0"/>
          </a:p>
        </p:txBody>
      </p:sp>
      <p:sp>
        <p:nvSpPr>
          <p:cNvPr id="6" name="Højrepil 5"/>
          <p:cNvSpPr/>
          <p:nvPr/>
        </p:nvSpPr>
        <p:spPr>
          <a:xfrm>
            <a:off x="871172" y="5830254"/>
            <a:ext cx="1009110" cy="570751"/>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Hjem 6">
            <a:hlinkClick r:id="" action="ppaction://hlinkshowjump?jump=firstslide" highlightClick="1"/>
          </p:cNvPr>
          <p:cNvSpPr/>
          <p:nvPr/>
        </p:nvSpPr>
        <p:spPr>
          <a:xfrm>
            <a:off x="880054" y="5388788"/>
            <a:ext cx="557609" cy="45079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F380CD13-550F-4221-8121-969DDC82D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3726" y="1438579"/>
            <a:ext cx="5814392" cy="3880475"/>
          </a:xfrm>
          <a:prstGeom prst="rect">
            <a:avLst/>
          </a:prstGeom>
        </p:spPr>
      </p:pic>
    </p:spTree>
    <p:extLst>
      <p:ext uri="{BB962C8B-B14F-4D97-AF65-F5344CB8AC3E}">
        <p14:creationId xmlns:p14="http://schemas.microsoft.com/office/powerpoint/2010/main" val="2341840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4213" y="822325"/>
            <a:ext cx="6840537" cy="1143000"/>
          </a:xfrm>
        </p:spPr>
        <p:txBody>
          <a:bodyPr/>
          <a:lstStyle/>
          <a:p>
            <a:pPr algn="l" eaLnBrk="1" hangingPunct="1"/>
            <a:r>
              <a:rPr lang="da-DK" altLang="da-DK" sz="4000" b="1" dirty="0">
                <a:latin typeface="MV Boli" panose="02000500030200090000" pitchFamily="2" charset="0"/>
                <a:ea typeface="MV Boli" panose="02000500030200090000" pitchFamily="2" charset="0"/>
                <a:cs typeface="MV Boli" panose="02000500030200090000" pitchFamily="2" charset="0"/>
              </a:rPr>
              <a:t>Aktiviteter</a:t>
            </a:r>
          </a:p>
        </p:txBody>
      </p:sp>
      <p:pic>
        <p:nvPicPr>
          <p:cNvPr id="16388" name="Picture 4" descr="STARTVÆKST Aarhu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369887"/>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a:extLst>
              <a:ext uri="{FF2B5EF4-FFF2-40B4-BE49-F238E27FC236}">
                <a16:creationId xmlns:a16="http://schemas.microsoft.com/office/drawing/2014/main" id="{9C03BE84-EC25-4A48-9226-BD23268A2569}"/>
              </a:ext>
            </a:extLst>
          </p:cNvPr>
          <p:cNvSpPr/>
          <p:nvPr/>
        </p:nvSpPr>
        <p:spPr>
          <a:xfrm>
            <a:off x="612205" y="2993094"/>
            <a:ext cx="2376264" cy="2376264"/>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da-DK" sz="2200" b="1" dirty="0">
                <a:latin typeface="MV Boli" panose="02000500030200090000" pitchFamily="2" charset="0"/>
                <a:cs typeface="MV Boli" panose="02000500030200090000" pitchFamily="2" charset="0"/>
              </a:rPr>
              <a:t>+500 møder med </a:t>
            </a:r>
            <a:r>
              <a:rPr lang="da-DK" sz="2200" b="1" dirty="0" err="1">
                <a:latin typeface="MV Boli" panose="02000500030200090000" pitchFamily="2" charset="0"/>
                <a:cs typeface="MV Boli" panose="02000500030200090000" pitchFamily="2" charset="0"/>
              </a:rPr>
              <a:t>iværk-sættere</a:t>
            </a:r>
            <a:r>
              <a:rPr lang="da-DK" sz="2200" b="1" dirty="0">
                <a:latin typeface="MV Boli" panose="02000500030200090000" pitchFamily="2" charset="0"/>
                <a:cs typeface="MV Boli" panose="02000500030200090000" pitchFamily="2" charset="0"/>
              </a:rPr>
              <a:t>, startups og SMV’er</a:t>
            </a:r>
          </a:p>
        </p:txBody>
      </p:sp>
      <p:sp>
        <p:nvSpPr>
          <p:cNvPr id="7" name="Ellipse 6">
            <a:extLst>
              <a:ext uri="{FF2B5EF4-FFF2-40B4-BE49-F238E27FC236}">
                <a16:creationId xmlns:a16="http://schemas.microsoft.com/office/drawing/2014/main" id="{200E6E86-C1DD-443A-9EDD-673043EC199B}"/>
              </a:ext>
            </a:extLst>
          </p:cNvPr>
          <p:cNvSpPr/>
          <p:nvPr/>
        </p:nvSpPr>
        <p:spPr>
          <a:xfrm>
            <a:off x="3319070" y="3038409"/>
            <a:ext cx="2376264" cy="2376264"/>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da-DK" sz="2400" b="1" dirty="0">
                <a:latin typeface="MV Boli" panose="02000500030200090000" pitchFamily="2" charset="0"/>
                <a:cs typeface="MV Boli" panose="02000500030200090000" pitchFamily="2" charset="0"/>
              </a:rPr>
              <a:t>+ 40 events hvert år</a:t>
            </a:r>
          </a:p>
        </p:txBody>
      </p:sp>
      <p:sp>
        <p:nvSpPr>
          <p:cNvPr id="8" name="Ellipse 7">
            <a:extLst>
              <a:ext uri="{FF2B5EF4-FFF2-40B4-BE49-F238E27FC236}">
                <a16:creationId xmlns:a16="http://schemas.microsoft.com/office/drawing/2014/main" id="{AD81A6AF-4EA5-4E77-98AF-B1A19147FFF6}"/>
              </a:ext>
            </a:extLst>
          </p:cNvPr>
          <p:cNvSpPr/>
          <p:nvPr/>
        </p:nvSpPr>
        <p:spPr>
          <a:xfrm>
            <a:off x="6025936" y="3038409"/>
            <a:ext cx="2376264" cy="2376264"/>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da-DK" sz="2000" b="1" dirty="0">
                <a:latin typeface="MV Boli" panose="02000500030200090000" pitchFamily="2" charset="0"/>
                <a:cs typeface="MV Boli" panose="02000500030200090000" pitchFamily="2" charset="0"/>
              </a:rPr>
              <a:t>+200 </a:t>
            </a:r>
            <a:r>
              <a:rPr lang="da-DK" sz="2000" b="1" dirty="0" err="1">
                <a:latin typeface="MV Boli" panose="02000500030200090000" pitchFamily="2" charset="0"/>
                <a:cs typeface="MV Boli" panose="02000500030200090000" pitchFamily="2" charset="0"/>
              </a:rPr>
              <a:t>samarbejds-partnere</a:t>
            </a:r>
            <a:r>
              <a:rPr lang="da-DK" sz="2000" b="1" dirty="0">
                <a:latin typeface="MV Boli" panose="02000500030200090000" pitchFamily="2" charset="0"/>
                <a:cs typeface="MV Boli" panose="02000500030200090000" pitchFamily="2" charset="0"/>
              </a:rPr>
              <a:t> i økosystemet – privat og offentlige</a:t>
            </a:r>
          </a:p>
        </p:txBody>
      </p:sp>
    </p:spTree>
    <p:extLst>
      <p:ext uri="{BB962C8B-B14F-4D97-AF65-F5344CB8AC3E}">
        <p14:creationId xmlns:p14="http://schemas.microsoft.com/office/powerpoint/2010/main" val="60554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27584" y="733425"/>
            <a:ext cx="6728916" cy="1143000"/>
          </a:xfrm>
        </p:spPr>
        <p:txBody>
          <a:bodyPr/>
          <a:lstStyle/>
          <a:p>
            <a:pPr algn="l" eaLnBrk="1" hangingPunct="1"/>
            <a:r>
              <a:rPr lang="da-DK" altLang="da-DK" sz="3600" b="1" dirty="0">
                <a:latin typeface="MV Boli" panose="02000500030200090000" pitchFamily="2" charset="0"/>
                <a:ea typeface="MV Boli" panose="02000500030200090000" pitchFamily="2" charset="0"/>
                <a:cs typeface="MV Boli" panose="02000500030200090000" pitchFamily="2" charset="0"/>
              </a:rPr>
              <a:t>Startmøder på Dokk1</a:t>
            </a:r>
          </a:p>
        </p:txBody>
      </p:sp>
      <p:sp>
        <p:nvSpPr>
          <p:cNvPr id="12291" name="Rectangle 3"/>
          <p:cNvSpPr>
            <a:spLocks noGrp="1" noChangeArrowheads="1"/>
          </p:cNvSpPr>
          <p:nvPr>
            <p:ph type="body" idx="1"/>
          </p:nvPr>
        </p:nvSpPr>
        <p:spPr>
          <a:xfrm>
            <a:off x="971550" y="4437112"/>
            <a:ext cx="7169150" cy="2068464"/>
          </a:xfrm>
        </p:spPr>
        <p:txBody>
          <a:bodyPr/>
          <a:lstStyle/>
          <a:p>
            <a:pPr eaLnBrk="1" hangingPunct="1">
              <a:lnSpc>
                <a:spcPct val="80000"/>
              </a:lnSpc>
              <a:buFontTx/>
              <a:buNone/>
              <a:defRPr/>
            </a:pPr>
            <a:r>
              <a:rPr lang="da-DK" altLang="da-DK" dirty="0">
                <a:latin typeface="MV Boli" panose="02000500030200090000" pitchFamily="2" charset="0"/>
                <a:ea typeface="MV Boli" panose="02000500030200090000" pitchFamily="2" charset="0"/>
                <a:cs typeface="MV Boli" panose="02000500030200090000" pitchFamily="2" charset="0"/>
              </a:rPr>
              <a:t>	Grundlæggende information inden opstart om forretningsplaner, moms, bestyrelse, virksomhedsformer, bogføring, CVR, skat mm.</a:t>
            </a:r>
          </a:p>
        </p:txBody>
      </p:sp>
      <p:pic>
        <p:nvPicPr>
          <p:cNvPr id="14340" name="Picture 4" descr="STARTVÆKST Aarhu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imidt_En_del_af_tva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6350"/>
            <a:ext cx="20462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Billed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6148" y="1635125"/>
            <a:ext cx="6439953" cy="246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932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55600" y="712788"/>
            <a:ext cx="7200900" cy="1143000"/>
          </a:xfrm>
        </p:spPr>
        <p:txBody>
          <a:bodyPr/>
          <a:lstStyle/>
          <a:p>
            <a:pPr algn="l" eaLnBrk="1" hangingPunct="1"/>
            <a:r>
              <a:rPr lang="da-DK" altLang="da-DK" sz="3600" b="1" dirty="0">
                <a:latin typeface="MV Boli" panose="02000500030200090000" pitchFamily="2" charset="0"/>
                <a:ea typeface="MV Boli" panose="02000500030200090000" pitchFamily="2" charset="0"/>
                <a:cs typeface="MV Boli" panose="02000500030200090000" pitchFamily="2" charset="0"/>
              </a:rPr>
              <a:t>Specialistrådgivning</a:t>
            </a:r>
          </a:p>
        </p:txBody>
      </p:sp>
      <p:sp>
        <p:nvSpPr>
          <p:cNvPr id="26627" name="Rectangle 3"/>
          <p:cNvSpPr>
            <a:spLocks noGrp="1" noChangeArrowheads="1"/>
          </p:cNvSpPr>
          <p:nvPr>
            <p:ph type="body" idx="1"/>
          </p:nvPr>
        </p:nvSpPr>
        <p:spPr>
          <a:xfrm>
            <a:off x="355600" y="1773238"/>
            <a:ext cx="8461375" cy="4525962"/>
          </a:xfrm>
        </p:spPr>
        <p:txBody>
          <a:bodyPr/>
          <a:lstStyle/>
          <a:p>
            <a:pPr eaLnBrk="1" hangingPunct="1">
              <a:lnSpc>
                <a:spcPct val="80000"/>
              </a:lnSpc>
              <a:buFontTx/>
              <a:buNone/>
            </a:pPr>
            <a:r>
              <a:rPr lang="da-DK" altLang="da-DK" dirty="0">
                <a:latin typeface="MV Boli" panose="02000500030200090000" pitchFamily="2" charset="0"/>
                <a:ea typeface="MV Boli" panose="02000500030200090000" pitchFamily="2" charset="0"/>
                <a:cs typeface="MV Boli" panose="02000500030200090000" pitchFamily="2" charset="0"/>
              </a:rPr>
              <a:t>	Åben café-konsultation hver anden torsdag kl. 17-19 i </a:t>
            </a:r>
            <a:r>
              <a:rPr lang="da-DK" altLang="da-DK" dirty="0" err="1">
                <a:latin typeface="MV Boli" panose="02000500030200090000" pitchFamily="2" charset="0"/>
                <a:ea typeface="MV Boli" panose="02000500030200090000" pitchFamily="2" charset="0"/>
                <a:cs typeface="MV Boli" panose="02000500030200090000" pitchFamily="2" charset="0"/>
              </a:rPr>
              <a:t>Incuba</a:t>
            </a:r>
            <a:r>
              <a:rPr lang="da-DK" altLang="da-DK" dirty="0">
                <a:latin typeface="MV Boli" panose="02000500030200090000" pitchFamily="2" charset="0"/>
                <a:ea typeface="MV Boli" panose="02000500030200090000" pitchFamily="2" charset="0"/>
                <a:cs typeface="MV Boli" panose="02000500030200090000" pitchFamily="2" charset="0"/>
              </a:rPr>
              <a:t>:</a:t>
            </a:r>
          </a:p>
          <a:p>
            <a:pPr eaLnBrk="1" hangingPunct="1">
              <a:lnSpc>
                <a:spcPct val="80000"/>
              </a:lnSpc>
              <a:buFontTx/>
              <a:buNone/>
            </a:pPr>
            <a:endParaRPr lang="da-DK" altLang="da-DK" sz="3000" dirty="0">
              <a:latin typeface="MV Boli" panose="02000500030200090000" pitchFamily="2" charset="0"/>
              <a:ea typeface="MV Boli" panose="02000500030200090000" pitchFamily="2" charset="0"/>
              <a:cs typeface="MV Boli" panose="02000500030200090000" pitchFamily="2" charset="0"/>
            </a:endParaRPr>
          </a:p>
          <a:p>
            <a:pPr eaLnBrk="1" hangingPunct="1">
              <a:lnSpc>
                <a:spcPct val="80000"/>
              </a:lnSpc>
              <a:buFont typeface="Wingdings" panose="05000000000000000000" pitchFamily="2" charset="2"/>
              <a:buChar char="Ø"/>
            </a:pPr>
            <a:r>
              <a:rPr lang="da-DK" altLang="da-DK" dirty="0">
                <a:latin typeface="MV Boli" panose="02000500030200090000" pitchFamily="2" charset="0"/>
                <a:ea typeface="MV Boli" panose="02000500030200090000" pitchFamily="2" charset="0"/>
                <a:cs typeface="MV Boli" panose="02000500030200090000" pitchFamily="2" charset="0"/>
              </a:rPr>
              <a:t> Advokater</a:t>
            </a:r>
          </a:p>
          <a:p>
            <a:pPr eaLnBrk="1" hangingPunct="1">
              <a:lnSpc>
                <a:spcPct val="80000"/>
              </a:lnSpc>
              <a:buFont typeface="Wingdings" panose="05000000000000000000" pitchFamily="2" charset="2"/>
              <a:buChar char="Ø"/>
            </a:pPr>
            <a:r>
              <a:rPr lang="da-DK" altLang="da-DK" dirty="0">
                <a:latin typeface="MV Boli" panose="02000500030200090000" pitchFamily="2" charset="0"/>
                <a:ea typeface="MV Boli" panose="02000500030200090000" pitchFamily="2" charset="0"/>
                <a:cs typeface="MV Boli" panose="02000500030200090000" pitchFamily="2" charset="0"/>
              </a:rPr>
              <a:t> Revisorer</a:t>
            </a:r>
          </a:p>
          <a:p>
            <a:pPr eaLnBrk="1" hangingPunct="1">
              <a:lnSpc>
                <a:spcPct val="80000"/>
              </a:lnSpc>
              <a:buFont typeface="Wingdings" panose="05000000000000000000" pitchFamily="2" charset="2"/>
              <a:buChar char="Ø"/>
            </a:pPr>
            <a:r>
              <a:rPr lang="da-DK" altLang="da-DK" dirty="0">
                <a:latin typeface="MV Boli" panose="02000500030200090000" pitchFamily="2" charset="0"/>
                <a:ea typeface="MV Boli" panose="02000500030200090000" pitchFamily="2" charset="0"/>
                <a:cs typeface="MV Boli" panose="02000500030200090000" pitchFamily="2" charset="0"/>
              </a:rPr>
              <a:t> Jobcenter</a:t>
            </a:r>
          </a:p>
          <a:p>
            <a:pPr eaLnBrk="1" hangingPunct="1">
              <a:lnSpc>
                <a:spcPct val="80000"/>
              </a:lnSpc>
              <a:buFont typeface="Wingdings" panose="05000000000000000000" pitchFamily="2" charset="2"/>
              <a:buChar char="Ø"/>
            </a:pPr>
            <a:r>
              <a:rPr lang="da-DK" altLang="da-DK" dirty="0">
                <a:latin typeface="MV Boli" panose="02000500030200090000" pitchFamily="2" charset="0"/>
                <a:ea typeface="MV Boli" panose="02000500030200090000" pitchFamily="2" charset="0"/>
                <a:cs typeface="MV Boli" panose="02000500030200090000" pitchFamily="2" charset="0"/>
              </a:rPr>
              <a:t> Forsikringsselskab</a:t>
            </a:r>
          </a:p>
          <a:p>
            <a:pPr eaLnBrk="1" hangingPunct="1">
              <a:lnSpc>
                <a:spcPct val="80000"/>
              </a:lnSpc>
              <a:buFont typeface="Wingdings" panose="05000000000000000000" pitchFamily="2" charset="2"/>
              <a:buChar char="Ø"/>
            </a:pPr>
            <a:r>
              <a:rPr lang="da-DK" altLang="da-DK" dirty="0">
                <a:latin typeface="MV Boli" panose="02000500030200090000" pitchFamily="2" charset="0"/>
                <a:ea typeface="MV Boli" panose="02000500030200090000" pitchFamily="2" charset="0"/>
                <a:cs typeface="MV Boli" panose="02000500030200090000" pitchFamily="2" charset="0"/>
              </a:rPr>
              <a:t> A-kasse</a:t>
            </a:r>
          </a:p>
          <a:p>
            <a:pPr eaLnBrk="1" hangingPunct="1">
              <a:lnSpc>
                <a:spcPct val="80000"/>
              </a:lnSpc>
              <a:buFont typeface="Wingdings" panose="05000000000000000000" pitchFamily="2" charset="2"/>
              <a:buChar char="Ø"/>
            </a:pPr>
            <a:r>
              <a:rPr lang="da-DK" altLang="da-DK" dirty="0">
                <a:latin typeface="MV Boli" panose="02000500030200090000" pitchFamily="2" charset="0"/>
                <a:ea typeface="MV Boli" panose="02000500030200090000" pitchFamily="2" charset="0"/>
                <a:cs typeface="MV Boli" panose="02000500030200090000" pitchFamily="2" charset="0"/>
              </a:rPr>
              <a:t> Marketingkonsulent</a:t>
            </a:r>
          </a:p>
          <a:p>
            <a:pPr eaLnBrk="1" hangingPunct="1">
              <a:lnSpc>
                <a:spcPct val="80000"/>
              </a:lnSpc>
              <a:buFont typeface="Wingdings" panose="05000000000000000000" pitchFamily="2" charset="2"/>
              <a:buChar char="Ø"/>
            </a:pPr>
            <a:r>
              <a:rPr lang="da-DK" altLang="da-DK" dirty="0">
                <a:latin typeface="MV Boli" panose="02000500030200090000" pitchFamily="2" charset="0"/>
                <a:ea typeface="MV Boli" panose="02000500030200090000" pitchFamily="2" charset="0"/>
                <a:cs typeface="MV Boli" panose="02000500030200090000" pitchFamily="2" charset="0"/>
              </a:rPr>
              <a:t> Forretningsudvikler</a:t>
            </a:r>
            <a:endParaRPr lang="da-DK" altLang="da-DK" sz="2000" dirty="0"/>
          </a:p>
        </p:txBody>
      </p:sp>
      <p:pic>
        <p:nvPicPr>
          <p:cNvPr id="26628" name="Picture 4" descr="STARTVÆKST Aarhu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imidt_En_del_af_tva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6350"/>
            <a:ext cx="20462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5"/>
          <p:cNvPicPr>
            <a:picLocks noChangeAspect="1"/>
          </p:cNvPicPr>
          <p:nvPr/>
        </p:nvPicPr>
        <p:blipFill rotWithShape="1">
          <a:blip r:embed="rId5" cstate="print">
            <a:extLst>
              <a:ext uri="{28A0092B-C50C-407E-A947-70E740481C1C}">
                <a14:useLocalDpi xmlns:a14="http://schemas.microsoft.com/office/drawing/2010/main" val="0"/>
              </a:ext>
            </a:extLst>
          </a:blip>
          <a:srcRect l="18707" r="20772"/>
          <a:stretch/>
        </p:blipFill>
        <p:spPr>
          <a:xfrm>
            <a:off x="5152375" y="2998788"/>
            <a:ext cx="3067769" cy="3382962"/>
          </a:xfrm>
          <a:prstGeom prst="rect">
            <a:avLst/>
          </a:prstGeom>
        </p:spPr>
      </p:pic>
    </p:spTree>
    <p:extLst>
      <p:ext uri="{BB962C8B-B14F-4D97-AF65-F5344CB8AC3E}">
        <p14:creationId xmlns:p14="http://schemas.microsoft.com/office/powerpoint/2010/main" val="695019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55576" y="733425"/>
            <a:ext cx="6800924" cy="1143000"/>
          </a:xfrm>
        </p:spPr>
        <p:txBody>
          <a:bodyPr/>
          <a:lstStyle/>
          <a:p>
            <a:pPr algn="l" eaLnBrk="1" hangingPunct="1"/>
            <a:r>
              <a:rPr lang="da-DK" altLang="da-DK" sz="3600" b="1" dirty="0">
                <a:latin typeface="MV Boli" panose="02000500030200090000" pitchFamily="2" charset="0"/>
                <a:ea typeface="MV Boli" panose="02000500030200090000" pitchFamily="2" charset="0"/>
                <a:cs typeface="MV Boli" panose="02000500030200090000" pitchFamily="2" charset="0"/>
              </a:rPr>
              <a:t>Temamøder</a:t>
            </a:r>
          </a:p>
        </p:txBody>
      </p:sp>
      <p:sp>
        <p:nvSpPr>
          <p:cNvPr id="37891" name="Rectangle 3"/>
          <p:cNvSpPr>
            <a:spLocks noGrp="1" noChangeArrowheads="1"/>
          </p:cNvSpPr>
          <p:nvPr>
            <p:ph type="body" idx="1"/>
          </p:nvPr>
        </p:nvSpPr>
        <p:spPr>
          <a:xfrm>
            <a:off x="755575" y="4464794"/>
            <a:ext cx="8029649" cy="2132856"/>
          </a:xfrm>
        </p:spPr>
        <p:txBody>
          <a:bodyPr/>
          <a:lstStyle/>
          <a:p>
            <a:pPr eaLnBrk="1" hangingPunct="1">
              <a:lnSpc>
                <a:spcPct val="80000"/>
              </a:lnSpc>
              <a:buFontTx/>
              <a:buNone/>
              <a:defRPr/>
            </a:pPr>
            <a:r>
              <a:rPr lang="da-DK" altLang="da-DK" sz="2800" dirty="0">
                <a:latin typeface="MV Boli" panose="02000500030200090000" pitchFamily="2" charset="0"/>
                <a:ea typeface="MV Boli" panose="02000500030200090000" pitchFamily="2" charset="0"/>
                <a:cs typeface="MV Boli" panose="02000500030200090000" pitchFamily="2" charset="0"/>
              </a:rPr>
              <a:t>Fyraftensmøder med aktuelle emner fx </a:t>
            </a:r>
          </a:p>
          <a:p>
            <a:pPr marL="1200150" lvl="1" indent="-457200">
              <a:lnSpc>
                <a:spcPct val="80000"/>
              </a:lnSpc>
              <a:spcAft>
                <a:spcPts val="600"/>
              </a:spcAft>
              <a:buFont typeface="Wingdings" panose="05000000000000000000" pitchFamily="2" charset="2"/>
              <a:buChar char="Ø"/>
              <a:defRPr/>
            </a:pPr>
            <a:r>
              <a:rPr lang="da-DK" altLang="da-DK" dirty="0">
                <a:latin typeface="MV Boli" panose="02000500030200090000" pitchFamily="2" charset="0"/>
                <a:ea typeface="MV Boli" panose="02000500030200090000" pitchFamily="2" charset="0"/>
                <a:cs typeface="MV Boli" panose="02000500030200090000" pitchFamily="2" charset="0"/>
              </a:rPr>
              <a:t>Regnskab og Økonomi i nystartede</a:t>
            </a:r>
            <a:br>
              <a:rPr lang="da-DK" altLang="da-DK" dirty="0">
                <a:latin typeface="MV Boli" panose="02000500030200090000" pitchFamily="2" charset="0"/>
                <a:ea typeface="MV Boli" panose="02000500030200090000" pitchFamily="2" charset="0"/>
                <a:cs typeface="MV Boli" panose="02000500030200090000" pitchFamily="2" charset="0"/>
              </a:rPr>
            </a:br>
            <a:r>
              <a:rPr lang="da-DK" altLang="da-DK" dirty="0">
                <a:latin typeface="MV Boli" panose="02000500030200090000" pitchFamily="2" charset="0"/>
                <a:ea typeface="MV Boli" panose="02000500030200090000" pitchFamily="2" charset="0"/>
                <a:cs typeface="MV Boli" panose="02000500030200090000" pitchFamily="2" charset="0"/>
              </a:rPr>
              <a:t>   virksomheder </a:t>
            </a:r>
          </a:p>
          <a:p>
            <a:pPr marL="1200150" lvl="1" indent="-457200">
              <a:lnSpc>
                <a:spcPct val="80000"/>
              </a:lnSpc>
              <a:spcAft>
                <a:spcPts val="600"/>
              </a:spcAft>
              <a:buFont typeface="Wingdings" panose="05000000000000000000" pitchFamily="2" charset="2"/>
              <a:buChar char="Ø"/>
              <a:defRPr/>
            </a:pPr>
            <a:r>
              <a:rPr lang="da-DK" altLang="da-DK" dirty="0">
                <a:latin typeface="MV Boli" panose="02000500030200090000" pitchFamily="2" charset="0"/>
                <a:ea typeface="MV Boli" panose="02000500030200090000" pitchFamily="2" charset="0"/>
                <a:cs typeface="MV Boli" panose="02000500030200090000" pitchFamily="2" charset="0"/>
              </a:rPr>
              <a:t>Markedsføring på Facebook</a:t>
            </a:r>
          </a:p>
          <a:p>
            <a:pPr marL="1200150" lvl="1" indent="-457200">
              <a:lnSpc>
                <a:spcPct val="80000"/>
              </a:lnSpc>
              <a:spcAft>
                <a:spcPts val="600"/>
              </a:spcAft>
              <a:buFont typeface="Wingdings" panose="05000000000000000000" pitchFamily="2" charset="2"/>
              <a:buChar char="Ø"/>
              <a:defRPr/>
            </a:pPr>
            <a:r>
              <a:rPr lang="da-DK" altLang="da-DK" dirty="0">
                <a:latin typeface="MV Boli" panose="02000500030200090000" pitchFamily="2" charset="0"/>
                <a:ea typeface="MV Boli" panose="02000500030200090000" pitchFamily="2" charset="0"/>
                <a:cs typeface="MV Boli" panose="02000500030200090000" pitchFamily="2" charset="0"/>
              </a:rPr>
              <a:t>Jamen jeg er jo ikke sælger …</a:t>
            </a:r>
          </a:p>
          <a:p>
            <a:pPr indent="342900" eaLnBrk="1" hangingPunct="1">
              <a:lnSpc>
                <a:spcPct val="80000"/>
              </a:lnSpc>
              <a:spcAft>
                <a:spcPts val="600"/>
              </a:spcAft>
              <a:buFont typeface="Wingdings" panose="05000000000000000000" pitchFamily="2" charset="2"/>
              <a:buChar char="Ø"/>
              <a:defRPr/>
            </a:pPr>
            <a:endParaRPr lang="da-DK" altLang="da-DK" sz="2400" dirty="0">
              <a:latin typeface="MV Boli" panose="02000500030200090000" pitchFamily="2" charset="0"/>
              <a:ea typeface="MV Boli" panose="02000500030200090000" pitchFamily="2" charset="0"/>
              <a:cs typeface="MV Boli" panose="02000500030200090000" pitchFamily="2" charset="0"/>
            </a:endParaRPr>
          </a:p>
          <a:p>
            <a:pPr marL="0" indent="0">
              <a:lnSpc>
                <a:spcPct val="80000"/>
              </a:lnSpc>
              <a:buNone/>
              <a:defRPr/>
            </a:pPr>
            <a:r>
              <a:rPr lang="da-DK" sz="2400" dirty="0">
                <a:latin typeface="MV Boli" panose="02000500030200090000" pitchFamily="2" charset="0"/>
                <a:cs typeface="MV Boli" panose="02000500030200090000" pitchFamily="2" charset="0"/>
              </a:rPr>
              <a:t>	</a:t>
            </a:r>
            <a:endParaRPr lang="da-DK" altLang="da-DK" sz="2400" dirty="0">
              <a:latin typeface="MV Boli" panose="02000500030200090000" pitchFamily="2" charset="0"/>
              <a:ea typeface="MV Boli" panose="02000500030200090000" pitchFamily="2" charset="0"/>
              <a:cs typeface="MV Boli" panose="02000500030200090000" pitchFamily="2" charset="0"/>
            </a:endParaRPr>
          </a:p>
          <a:p>
            <a:pPr marL="0" indent="0" eaLnBrk="1" hangingPunct="1">
              <a:lnSpc>
                <a:spcPct val="80000"/>
              </a:lnSpc>
              <a:buFontTx/>
              <a:buNone/>
              <a:defRPr/>
            </a:pPr>
            <a:endParaRPr lang="da-DK" altLang="da-DK" sz="2400" dirty="0">
              <a:latin typeface="MV Boli" panose="02000500030200090000" pitchFamily="2" charset="0"/>
              <a:ea typeface="MV Boli" panose="02000500030200090000" pitchFamily="2" charset="0"/>
              <a:cs typeface="MV Boli" panose="02000500030200090000" pitchFamily="2" charset="0"/>
            </a:endParaRPr>
          </a:p>
          <a:p>
            <a:pPr eaLnBrk="1" hangingPunct="1">
              <a:lnSpc>
                <a:spcPct val="80000"/>
              </a:lnSpc>
              <a:buFontTx/>
              <a:buChar char="-"/>
              <a:defRPr/>
            </a:pPr>
            <a:endParaRPr lang="da-DK" altLang="da-DK" sz="2000" dirty="0"/>
          </a:p>
        </p:txBody>
      </p:sp>
      <p:pic>
        <p:nvPicPr>
          <p:cNvPr id="24580" name="Picture 4" descr="STARTVÆKST Aarhu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60350"/>
            <a:ext cx="262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idt_En_del_af_tva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6350"/>
            <a:ext cx="20462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lede 1">
            <a:extLst>
              <a:ext uri="{FF2B5EF4-FFF2-40B4-BE49-F238E27FC236}">
                <a16:creationId xmlns:a16="http://schemas.microsoft.com/office/drawing/2014/main" id="{587B6D43-101C-4975-9873-6B188BD0BF48}"/>
              </a:ext>
            </a:extLst>
          </p:cNvPr>
          <p:cNvPicPr>
            <a:picLocks noChangeAspect="1"/>
          </p:cNvPicPr>
          <p:nvPr/>
        </p:nvPicPr>
        <p:blipFill>
          <a:blip r:embed="rId5"/>
          <a:stretch>
            <a:fillRect/>
          </a:stretch>
        </p:blipFill>
        <p:spPr>
          <a:xfrm>
            <a:off x="1027906" y="1583357"/>
            <a:ext cx="6120280" cy="2720700"/>
          </a:xfrm>
          <a:prstGeom prst="rect">
            <a:avLst/>
          </a:prstGeom>
        </p:spPr>
      </p:pic>
    </p:spTree>
    <p:extLst>
      <p:ext uri="{BB962C8B-B14F-4D97-AF65-F5344CB8AC3E}">
        <p14:creationId xmlns:p14="http://schemas.microsoft.com/office/powerpoint/2010/main" val="3428687884"/>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2685</Words>
  <Application>Microsoft Office PowerPoint</Application>
  <PresentationFormat>Skærmshow (4:3)</PresentationFormat>
  <Paragraphs>387</Paragraphs>
  <Slides>35</Slides>
  <Notes>33</Notes>
  <HiddenSlides>0</HiddenSlides>
  <MMClips>0</MMClips>
  <ScaleCrop>false</ScaleCrop>
  <HeadingPairs>
    <vt:vector size="6" baseType="variant">
      <vt:variant>
        <vt:lpstr>Benyttede skrifttyper</vt:lpstr>
      </vt:variant>
      <vt:variant>
        <vt:i4>7</vt:i4>
      </vt:variant>
      <vt:variant>
        <vt:lpstr>Tema</vt:lpstr>
      </vt:variant>
      <vt:variant>
        <vt:i4>4</vt:i4>
      </vt:variant>
      <vt:variant>
        <vt:lpstr>Slidetitler</vt:lpstr>
      </vt:variant>
      <vt:variant>
        <vt:i4>35</vt:i4>
      </vt:variant>
    </vt:vector>
  </HeadingPairs>
  <TitlesOfParts>
    <vt:vector size="46" baseType="lpstr">
      <vt:lpstr>Arial</vt:lpstr>
      <vt:lpstr>Arial Black</vt:lpstr>
      <vt:lpstr>Calibri</vt:lpstr>
      <vt:lpstr>Calibri Light</vt:lpstr>
      <vt:lpstr>MV Boli</vt:lpstr>
      <vt:lpstr>Slap</vt:lpstr>
      <vt:lpstr>Wingdings</vt:lpstr>
      <vt:lpstr>Standarddesign</vt:lpstr>
      <vt:lpstr>1_Standarddesign</vt:lpstr>
      <vt:lpstr>2_Standarddesign</vt:lpstr>
      <vt:lpstr>Office-tema</vt:lpstr>
      <vt:lpstr>PowerPoint-præsentation</vt:lpstr>
      <vt:lpstr>www.startaarhus.dk </vt:lpstr>
      <vt:lpstr>Følg os …</vt:lpstr>
      <vt:lpstr>Din første indgang</vt:lpstr>
      <vt:lpstr>Lokation</vt:lpstr>
      <vt:lpstr>Aktiviteter</vt:lpstr>
      <vt:lpstr>Startmøder på Dokk1</vt:lpstr>
      <vt:lpstr>Specialistrådgivning</vt:lpstr>
      <vt:lpstr>Temamøder</vt:lpstr>
      <vt:lpstr>Personlig sparring</vt:lpstr>
      <vt:lpstr>3 INDLEDENDE SPØRGSMÅL</vt:lpstr>
      <vt:lpstr>Start af virksomhed: 7 trin</vt:lpstr>
      <vt:lpstr>1. Personlige overvejeleser</vt:lpstr>
      <vt:lpstr>2. Planlæg din virksomhed</vt:lpstr>
      <vt:lpstr>Vejen fra idé til produkt /proof of concept</vt:lpstr>
      <vt:lpstr>The lean startup</vt:lpstr>
      <vt:lpstr>The Business Model Canvas</vt:lpstr>
      <vt:lpstr>PowerPoint-præsentation</vt:lpstr>
      <vt:lpstr>Din forretningsplan</vt:lpstr>
      <vt:lpstr>Forretningsplanen</vt:lpstr>
      <vt:lpstr>3. Registrer virksomheden</vt:lpstr>
      <vt:lpstr>Følg vejledning på skat.dk</vt:lpstr>
      <vt:lpstr>Virksomhedsform</vt:lpstr>
      <vt:lpstr>Personligt ejet virksomhed</vt:lpstr>
      <vt:lpstr>Kapitalselskaber</vt:lpstr>
      <vt:lpstr>Skal du have tilladelse?</vt:lpstr>
      <vt:lpstr>4. Bogføring og regnskab</vt:lpstr>
      <vt:lpstr>Virksomhedens økonomiske system</vt:lpstr>
      <vt:lpstr>Regnskabssystemer</vt:lpstr>
      <vt:lpstr>7. Forsikringer - lovpligtige</vt:lpstr>
      <vt:lpstr>Forsikringer  - gode for ejeren</vt:lpstr>
      <vt:lpstr>Opsummering 7 trin</vt:lpstr>
      <vt:lpstr>Værktøjer og information til dig</vt:lpstr>
      <vt:lpstr>Litteratur</vt:lpstr>
      <vt:lpstr>MØD IVÆRKSÆTTEREN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Casper Bruhn Hansen</dc:creator>
  <cp:lastModifiedBy>Casper Bruhn Hansen</cp:lastModifiedBy>
  <cp:revision>4</cp:revision>
  <dcterms:created xsi:type="dcterms:W3CDTF">2019-10-07T12:30:15Z</dcterms:created>
  <dcterms:modified xsi:type="dcterms:W3CDTF">2019-10-09T06:37:40Z</dcterms:modified>
</cp:coreProperties>
</file>